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14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129.xml" ContentType="application/vnd.openxmlformats-officedocument.presentationml.slide+xml"/>
  <Override PartName="/ppt/slides/slide147.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136.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32.xml" ContentType="application/vnd.openxmlformats-officedocument.presentationml.slide+xml"/>
  <Override PartName="/ppt/slides/slide150.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slides/slide119.xml" ContentType="application/vnd.openxmlformats-officedocument.presentationml.slide+xml"/>
  <Override PartName="/ppt/slides/slide148.xml" ContentType="application/vnd.openxmlformats-officedocument.presentationml.slide+xml"/>
  <Override PartName="/ppt/slideLayouts/slideLayout10.xml" ContentType="application/vnd.openxmlformats-officedocument.presentationml.slideLayout+xml"/>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117.xml" ContentType="application/vnd.openxmlformats-officedocument.presentationml.slide+xml"/>
  <Override PartName="/ppt/slides/slide126.xml" ContentType="application/vnd.openxmlformats-officedocument.presentationml.slide+xml"/>
  <Override PartName="/ppt/slides/slide128.xml" ContentType="application/vnd.openxmlformats-officedocument.presentationml.slide+xml"/>
  <Override PartName="/ppt/slides/slide137.xml" ContentType="application/vnd.openxmlformats-officedocument.presentationml.slide+xml"/>
  <Override PartName="/ppt/slides/slide146.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44.xml" ContentType="application/vnd.openxmlformats-officedocument.presentationml.slide+xml"/>
  <Override PartName="/ppt/slides/slide153.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s/slide151.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s/slide140.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s/slide149.xml" ContentType="application/vnd.openxmlformats-officedocument.presentationml.slide+xml"/>
  <Override PartName="/ppt/slideLayouts/slideLayout11.xml" ContentType="application/vnd.openxmlformats-officedocument.presentationml.slideLayout+xml"/>
  <Override PartName="/ppt/slides/slide138.xml" ContentType="application/vnd.openxmlformats-officedocument.presentationml.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Layouts/slideLayout9.xml" ContentType="application/vnd.openxmlformats-officedocument.presentationml.slideLayou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s/slide20.xml" ContentType="application/vnd.openxmlformats-officedocument.presentationml.slide+xml"/>
  <Override PartName="/ppt/slideLayouts/slideLayout12.xml" ContentType="application/vnd.openxmlformats-officedocument.presentationml.slideLayout+xml"/>
  <Override PartName="/ppt/slides/slide139.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98" r:id="rId3"/>
    <p:sldId id="395" r:id="rId4"/>
    <p:sldId id="396" r:id="rId5"/>
    <p:sldId id="262" r:id="rId6"/>
    <p:sldId id="380" r:id="rId7"/>
    <p:sldId id="410" r:id="rId8"/>
    <p:sldId id="263" r:id="rId9"/>
    <p:sldId id="379" r:id="rId10"/>
    <p:sldId id="417" r:id="rId11"/>
    <p:sldId id="418" r:id="rId12"/>
    <p:sldId id="419" r:id="rId13"/>
    <p:sldId id="347" r:id="rId14"/>
    <p:sldId id="420" r:id="rId15"/>
    <p:sldId id="421" r:id="rId16"/>
    <p:sldId id="422" r:id="rId17"/>
    <p:sldId id="349" r:id="rId18"/>
    <p:sldId id="348" r:id="rId19"/>
    <p:sldId id="378" r:id="rId20"/>
    <p:sldId id="423" r:id="rId21"/>
    <p:sldId id="266" r:id="rId22"/>
    <p:sldId id="411" r:id="rId23"/>
    <p:sldId id="361" r:id="rId24"/>
    <p:sldId id="267" r:id="rId25"/>
    <p:sldId id="412" r:id="rId26"/>
    <p:sldId id="413" r:id="rId27"/>
    <p:sldId id="414" r:id="rId28"/>
    <p:sldId id="415" r:id="rId29"/>
    <p:sldId id="408" r:id="rId30"/>
    <p:sldId id="416" r:id="rId31"/>
    <p:sldId id="288" r:id="rId32"/>
    <p:sldId id="277" r:id="rId33"/>
    <p:sldId id="424" r:id="rId34"/>
    <p:sldId id="425" r:id="rId35"/>
    <p:sldId id="426" r:id="rId36"/>
    <p:sldId id="289" r:id="rId37"/>
    <p:sldId id="290" r:id="rId38"/>
    <p:sldId id="427" r:id="rId39"/>
    <p:sldId id="428" r:id="rId40"/>
    <p:sldId id="287" r:id="rId41"/>
    <p:sldId id="429" r:id="rId42"/>
    <p:sldId id="430" r:id="rId43"/>
    <p:sldId id="278" r:id="rId44"/>
    <p:sldId id="431" r:id="rId45"/>
    <p:sldId id="386" r:id="rId46"/>
    <p:sldId id="387" r:id="rId47"/>
    <p:sldId id="388" r:id="rId48"/>
    <p:sldId id="389" r:id="rId49"/>
    <p:sldId id="297" r:id="rId50"/>
    <p:sldId id="433" r:id="rId51"/>
    <p:sldId id="432" r:id="rId52"/>
    <p:sldId id="264" r:id="rId53"/>
    <p:sldId id="397" r:id="rId54"/>
    <p:sldId id="503" r:id="rId55"/>
    <p:sldId id="504" r:id="rId56"/>
    <p:sldId id="507" r:id="rId57"/>
    <p:sldId id="508" r:id="rId58"/>
    <p:sldId id="390" r:id="rId59"/>
    <p:sldId id="391" r:id="rId60"/>
    <p:sldId id="512" r:id="rId61"/>
    <p:sldId id="392" r:id="rId62"/>
    <p:sldId id="393" r:id="rId63"/>
    <p:sldId id="270" r:id="rId64"/>
    <p:sldId id="362" r:id="rId65"/>
    <p:sldId id="385" r:id="rId66"/>
    <p:sldId id="363" r:id="rId67"/>
    <p:sldId id="364" r:id="rId68"/>
    <p:sldId id="434" r:id="rId69"/>
    <p:sldId id="435" r:id="rId70"/>
    <p:sldId id="436" r:id="rId71"/>
    <p:sldId id="343" r:id="rId72"/>
    <p:sldId id="273" r:id="rId73"/>
    <p:sldId id="441" r:id="rId74"/>
    <p:sldId id="442" r:id="rId75"/>
    <p:sldId id="443" r:id="rId76"/>
    <p:sldId id="272" r:id="rId77"/>
    <p:sldId id="437" r:id="rId78"/>
    <p:sldId id="439" r:id="rId79"/>
    <p:sldId id="447" r:id="rId80"/>
    <p:sldId id="445" r:id="rId81"/>
    <p:sldId id="453" r:id="rId82"/>
    <p:sldId id="446" r:id="rId83"/>
    <p:sldId id="449" r:id="rId84"/>
    <p:sldId id="450" r:id="rId85"/>
    <p:sldId id="298" r:id="rId86"/>
    <p:sldId id="454" r:id="rId87"/>
    <p:sldId id="456" r:id="rId88"/>
    <p:sldId id="455" r:id="rId89"/>
    <p:sldId id="451" r:id="rId90"/>
    <p:sldId id="458" r:id="rId91"/>
    <p:sldId id="457" r:id="rId92"/>
    <p:sldId id="440" r:id="rId93"/>
    <p:sldId id="459" r:id="rId94"/>
    <p:sldId id="460" r:id="rId95"/>
    <p:sldId id="461" r:id="rId96"/>
    <p:sldId id="462" r:id="rId97"/>
    <p:sldId id="463" r:id="rId98"/>
    <p:sldId id="464" r:id="rId99"/>
    <p:sldId id="465" r:id="rId100"/>
    <p:sldId id="438" r:id="rId101"/>
    <p:sldId id="466" r:id="rId102"/>
    <p:sldId id="305" r:id="rId103"/>
    <p:sldId id="468" r:id="rId104"/>
    <p:sldId id="469" r:id="rId105"/>
    <p:sldId id="470" r:id="rId106"/>
    <p:sldId id="467" r:id="rId107"/>
    <p:sldId id="275" r:id="rId108"/>
    <p:sldId id="310" r:id="rId109"/>
    <p:sldId id="471" r:id="rId110"/>
    <p:sldId id="473" r:id="rId111"/>
    <p:sldId id="472" r:id="rId112"/>
    <p:sldId id="474" r:id="rId113"/>
    <p:sldId id="475" r:id="rId114"/>
    <p:sldId id="312" r:id="rId115"/>
    <p:sldId id="476" r:id="rId116"/>
    <p:sldId id="477" r:id="rId117"/>
    <p:sldId id="478" r:id="rId118"/>
    <p:sldId id="399" r:id="rId119"/>
    <p:sldId id="271" r:id="rId120"/>
    <p:sldId id="366" r:id="rId121"/>
    <p:sldId id="274" r:id="rId122"/>
    <p:sldId id="479" r:id="rId123"/>
    <p:sldId id="480" r:id="rId124"/>
    <p:sldId id="481" r:id="rId125"/>
    <p:sldId id="482" r:id="rId126"/>
    <p:sldId id="483" r:id="rId127"/>
    <p:sldId id="484" r:id="rId128"/>
    <p:sldId id="485" r:id="rId129"/>
    <p:sldId id="486" r:id="rId130"/>
    <p:sldId id="487" r:id="rId131"/>
    <p:sldId id="488" r:id="rId132"/>
    <p:sldId id="489" r:id="rId133"/>
    <p:sldId id="490" r:id="rId134"/>
    <p:sldId id="320" r:id="rId135"/>
    <p:sldId id="491" r:id="rId136"/>
    <p:sldId id="492" r:id="rId137"/>
    <p:sldId id="321" r:id="rId138"/>
    <p:sldId id="493" r:id="rId139"/>
    <p:sldId id="316" r:id="rId140"/>
    <p:sldId id="494" r:id="rId141"/>
    <p:sldId id="495" r:id="rId142"/>
    <p:sldId id="496" r:id="rId143"/>
    <p:sldId id="497" r:id="rId144"/>
    <p:sldId id="498" r:id="rId145"/>
    <p:sldId id="499" r:id="rId146"/>
    <p:sldId id="500" r:id="rId147"/>
    <p:sldId id="501" r:id="rId148"/>
    <p:sldId id="502" r:id="rId149"/>
    <p:sldId id="314" r:id="rId150"/>
    <p:sldId id="325" r:id="rId151"/>
    <p:sldId id="326" r:id="rId152"/>
    <p:sldId id="324" r:id="rId153"/>
    <p:sldId id="327" r:id="rId154"/>
    <p:sldId id="328" r:id="rId15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725" autoAdjust="0"/>
    <p:restoredTop sz="81818" autoAdjust="0"/>
  </p:normalViewPr>
  <p:slideViewPr>
    <p:cSldViewPr>
      <p:cViewPr varScale="1">
        <p:scale>
          <a:sx n="53" d="100"/>
          <a:sy n="53" d="100"/>
        </p:scale>
        <p:origin x="-1650"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53" Type="http://schemas.openxmlformats.org/officeDocument/2006/relationships/slide" Target="slides/slide15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5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44475"/>
            <a:ext cx="8388350" cy="58515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838200" y="6245225"/>
            <a:ext cx="1901825" cy="476250"/>
          </a:xfrm>
        </p:spPr>
        <p:txBody>
          <a:bodyPr/>
          <a:lstStyle>
            <a:lvl1pPr>
              <a:defRPr/>
            </a:lvl1pPr>
          </a:lstStyle>
          <a:p>
            <a:endParaRPr lang="en-US" altLang="zh-CN"/>
          </a:p>
        </p:txBody>
      </p:sp>
      <p:sp>
        <p:nvSpPr>
          <p:cNvPr id="4" name="页脚占位符 3"/>
          <p:cNvSpPr>
            <a:spLocks noGrp="1"/>
          </p:cNvSpPr>
          <p:nvPr>
            <p:ph type="ftr" sz="quarter" idx="11"/>
          </p:nvPr>
        </p:nvSpPr>
        <p:spPr>
          <a:xfrm>
            <a:off x="3429000" y="6245225"/>
            <a:ext cx="2895600" cy="476250"/>
          </a:xfrm>
        </p:spPr>
        <p:txBody>
          <a:bodyPr/>
          <a:lstStyle>
            <a:lvl1pPr>
              <a:defRPr/>
            </a:lvl1pPr>
          </a:lstStyle>
          <a:p>
            <a:endParaRPr lang="en-US" altLang="zh-CN"/>
          </a:p>
        </p:txBody>
      </p:sp>
      <p:sp>
        <p:nvSpPr>
          <p:cNvPr id="5" name="灯片编号占位符 4"/>
          <p:cNvSpPr>
            <a:spLocks noGrp="1"/>
          </p:cNvSpPr>
          <p:nvPr>
            <p:ph type="sldNum" sz="quarter" idx="12"/>
          </p:nvPr>
        </p:nvSpPr>
        <p:spPr>
          <a:xfrm>
            <a:off x="6937375" y="6245225"/>
            <a:ext cx="1901825" cy="476250"/>
          </a:xfrm>
        </p:spPr>
        <p:txBody>
          <a:bodyPr/>
          <a:lstStyle>
            <a:lvl1pPr>
              <a:defRPr/>
            </a:lvl1pPr>
          </a:lstStyle>
          <a:p>
            <a:fld id="{8ED78EC8-4322-45C7-9EA4-A7D99E1A7866}" type="slidenum">
              <a:rPr lang="en-US" altLang="zh-CN"/>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215EFB8-E03A-4BF8-A123-F07ACDB1EAC7}" type="datetimeFigureOut">
              <a:rPr lang="zh-CN" altLang="en-US" smtClean="0"/>
              <a:pPr/>
              <a:t>2022/10/18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B9EDCE-18E2-4D76-B789-D5499523371C}"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15EFB8-E03A-4BF8-A123-F07ACDB1EAC7}" type="datetimeFigureOut">
              <a:rPr lang="zh-CN" altLang="en-US" smtClean="0"/>
              <a:pPr/>
              <a:t>2022/10/18</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B9EDCE-18E2-4D76-B789-D5499523371C}"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image" Target="../media/image5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hyperlink" Target="http://en.wikipedia.org/wiki/File:Scherbengericht.png" TargetMode="External"/><Relationship Id="rId7" Type="http://schemas.openxmlformats.org/officeDocument/2006/relationships/image" Target="../media/image18.jpe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hyperlink" Target="http://en.wikipedia.org/wiki/File:Athen_Stoa_Ostrakismos_2.jpg" TargetMode="Externa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sz="3200" dirty="0" smtClean="0">
                <a:latin typeface="Times New Roman" pitchFamily="18" charset="0"/>
                <a:cs typeface="Times New Roman" pitchFamily="18" charset="0"/>
              </a:rPr>
              <a:t>The Birth of Greek Tragedies and Aeschylus </a:t>
            </a:r>
            <a:endParaRPr lang="zh-CN" altLang="en-US" sz="3200" dirty="0">
              <a:latin typeface="Times New Roman" pitchFamily="18" charset="0"/>
              <a:cs typeface="Times New Roman" pitchFamily="18" charset="0"/>
            </a:endParaRPr>
          </a:p>
        </p:txBody>
      </p:sp>
      <p:sp>
        <p:nvSpPr>
          <p:cNvPr id="3" name="副标题 2"/>
          <p:cNvSpPr>
            <a:spLocks noGrp="1"/>
          </p:cNvSpPr>
          <p:nvPr>
            <p:ph type="subTitle" idx="1"/>
          </p:nvPr>
        </p:nvSpPr>
        <p:spPr/>
        <p:txBody>
          <a:bodyPr/>
          <a:lstStyle/>
          <a:p>
            <a:r>
              <a:rPr lang="zh-CN" altLang="en-US" dirty="0" smtClean="0"/>
              <a:t>朱振宇</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latin typeface="Times New Roman" pitchFamily="18" charset="0"/>
                <a:cs typeface="Times New Roman" pitchFamily="18" charset="0"/>
              </a:rPr>
              <a:t>Rise to Power</a:t>
            </a:r>
            <a:endParaRPr lang="zh-CN" altLang="en-US" dirty="0">
              <a:latin typeface="Times New Roman" pitchFamily="18" charset="0"/>
              <a:cs typeface="Times New Roman" pitchFamily="18" charset="0"/>
            </a:endParaRPr>
          </a:p>
        </p:txBody>
      </p:sp>
      <p:sp>
        <p:nvSpPr>
          <p:cNvPr id="6" name="内容占位符 5"/>
          <p:cNvSpPr>
            <a:spLocks noGrp="1"/>
          </p:cNvSpPr>
          <p:nvPr>
            <p:ph idx="1"/>
          </p:nvPr>
        </p:nvSpPr>
        <p:spPr/>
        <p:txBody>
          <a:bodyPr>
            <a:normAutofit lnSpcReduction="10000"/>
          </a:bodyPr>
          <a:lstStyle/>
          <a:p>
            <a:r>
              <a:rPr lang="en-US" dirty="0" smtClean="0">
                <a:latin typeface="Times New Roman" pitchFamily="18" charset="0"/>
                <a:cs typeface="Times New Roman" pitchFamily="18" charset="0"/>
              </a:rPr>
              <a:t>In 594 Peisistratus’s mother’s relative, the reformer Solon, had improved the economic position of the Athenian lower classes, but the </a:t>
            </a:r>
            <a:r>
              <a:rPr lang="en-US" dirty="0" err="1" smtClean="0">
                <a:latin typeface="Times New Roman" pitchFamily="18" charset="0"/>
                <a:cs typeface="Times New Roman" pitchFamily="18" charset="0"/>
              </a:rPr>
              <a:t>Solonian</a:t>
            </a:r>
            <a:r>
              <a:rPr lang="en-US" dirty="0" smtClean="0">
                <a:latin typeface="Times New Roman" pitchFamily="18" charset="0"/>
                <a:cs typeface="Times New Roman" pitchFamily="18" charset="0"/>
              </a:rPr>
              <a:t> reorganization of the constitution had not eliminated bitter aristocratic contentions for control of the archonship, the chief executive post. As Peisistratus reached manhood, the two major vying factions were called the Plain, led by Lycurgus, and the Coast, led by </a:t>
            </a:r>
            <a:r>
              <a:rPr lang="en-US" dirty="0" err="1" smtClean="0">
                <a:latin typeface="Times New Roman" pitchFamily="18" charset="0"/>
                <a:cs typeface="Times New Roman" pitchFamily="18" charset="0"/>
              </a:rPr>
              <a:t>Megacles</a:t>
            </a:r>
            <a:r>
              <a:rPr lang="en-US"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Cassandra</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77500" lnSpcReduction="20000"/>
          </a:bodyPr>
          <a:lstStyle/>
          <a:p>
            <a:pPr algn="just"/>
            <a:r>
              <a:rPr lang="en-US" dirty="0" smtClean="0">
                <a:latin typeface="Times New Roman" pitchFamily="18" charset="0"/>
                <a:cs typeface="Times New Roman" pitchFamily="18" charset="0"/>
              </a:rPr>
              <a:t>Sister of Paris; daughter of </a:t>
            </a:r>
            <a:r>
              <a:rPr lang="en-US" dirty="0" err="1" smtClean="0">
                <a:latin typeface="Times New Roman" pitchFamily="18" charset="0"/>
                <a:cs typeface="Times New Roman" pitchFamily="18" charset="0"/>
              </a:rPr>
              <a:t>Priam</a:t>
            </a:r>
            <a:r>
              <a:rPr lang="en-US" dirty="0" smtClean="0">
                <a:latin typeface="Times New Roman" pitchFamily="18" charset="0"/>
                <a:cs typeface="Times New Roman" pitchFamily="18" charset="0"/>
              </a:rPr>
              <a:t>, King of Troy. Given powers of prophesy by the god Apollo but also cursed because she refused to make love to him, Cassandra is condemned to foretell the future, but no one believes her predictions. After Troy is sacked, Agamemnon brings her back to Argos with him, much to the upset of his wife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Although Cassandra tries to warn the Chorus about </a:t>
            </a:r>
            <a:r>
              <a:rPr lang="en-US" dirty="0" err="1" smtClean="0">
                <a:latin typeface="Times New Roman" pitchFamily="18" charset="0"/>
                <a:cs typeface="Times New Roman" pitchFamily="18" charset="0"/>
              </a:rPr>
              <a:t>Clytaemnestra's</a:t>
            </a:r>
            <a:r>
              <a:rPr lang="en-US" dirty="0" smtClean="0">
                <a:latin typeface="Times New Roman" pitchFamily="18" charset="0"/>
                <a:cs typeface="Times New Roman" pitchFamily="18" charset="0"/>
              </a:rPr>
              <a:t> murder plot, these old men do not believe her. The brave Cassandra then willingly enters the palace knowing that she will die there, as her body is left stabbed and bloodied at Agamemnon's side. She asks Apollo that whoever it is that will avenge </a:t>
            </a:r>
            <a:r>
              <a:rPr lang="en-US" dirty="0" err="1" smtClean="0">
                <a:latin typeface="Times New Roman" pitchFamily="18" charset="0"/>
                <a:cs typeface="Times New Roman" pitchFamily="18" charset="0"/>
              </a:rPr>
              <a:t>Agammenon's</a:t>
            </a:r>
            <a:r>
              <a:rPr lang="en-US" dirty="0" smtClean="0">
                <a:latin typeface="Times New Roman" pitchFamily="18" charset="0"/>
                <a:cs typeface="Times New Roman" pitchFamily="18" charset="0"/>
              </a:rPr>
              <a:t> death, let that person remember her and avenge her death as well.</a:t>
            </a:r>
            <a:endParaRPr lang="zh-CN" altLang="en-US" dirty="0">
              <a:latin typeface="Times New Roman" pitchFamily="18" charset="0"/>
              <a:cs typeface="Times New Roman" pitchFamily="18" charset="0"/>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77500" lnSpcReduction="20000"/>
          </a:bodyPr>
          <a:lstStyle/>
          <a:p>
            <a:r>
              <a:rPr lang="en-US" altLang="zh-CN" dirty="0" smtClean="0">
                <a:latin typeface="Times New Roman" pitchFamily="18" charset="0"/>
                <a:cs typeface="Times New Roman" pitchFamily="18" charset="0"/>
              </a:rPr>
              <a:t>CHORUS singing strophe1</a:t>
            </a:r>
          </a:p>
          <a:p>
            <a:r>
              <a:rPr lang="en-US" altLang="zh-CN" dirty="0" smtClean="0">
                <a:latin typeface="Times New Roman" pitchFamily="18" charset="0"/>
                <a:cs typeface="Times New Roman" pitchFamily="18" charset="0"/>
              </a:rPr>
              <a:t>Wherefore for ever on the wings of fear hovers a vision drear before my boding heart? a strain, unbidden and unwelcome, thrills mine ear, oracular of pain. Not as of old upon my bosom's throne sits Confidence, to spurn such fears, like dreams we know not to discern. Old, old and grey long since the time has grown, which saw the linked cables moor the fleet, when </a:t>
            </a:r>
            <a:r>
              <a:rPr lang="en-US" altLang="zh-CN" dirty="0" err="1" smtClean="0">
                <a:latin typeface="Times New Roman" pitchFamily="18" charset="0"/>
                <a:cs typeface="Times New Roman" pitchFamily="18" charset="0"/>
              </a:rPr>
              <a:t>erst</a:t>
            </a:r>
            <a:r>
              <a:rPr lang="en-US" altLang="zh-CN" dirty="0" smtClean="0">
                <a:latin typeface="Times New Roman" pitchFamily="18" charset="0"/>
                <a:cs typeface="Times New Roman" pitchFamily="18" charset="0"/>
              </a:rPr>
              <a:t>  it came to Ilion's sandy shore;</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77500" lnSpcReduction="20000"/>
          </a:bodyPr>
          <a:lstStyle/>
          <a:p>
            <a:r>
              <a:rPr lang="zh-CN" altLang="en-US" b="1" dirty="0" smtClean="0"/>
              <a:t>歌</a:t>
            </a:r>
            <a:r>
              <a:rPr lang="en-US" b="1" dirty="0" smtClean="0"/>
              <a:t>  </a:t>
            </a:r>
            <a:r>
              <a:rPr lang="zh-CN" altLang="en-US" b="1" dirty="0" smtClean="0"/>
              <a:t>队</a:t>
            </a:r>
            <a:r>
              <a:rPr lang="zh-CN" altLang="en-US" dirty="0" smtClean="0"/>
              <a:t>（第一曲首节）这恐惧为什么在我这预知祸福的心上不住的飘来飘去？我没有被邀请，不要报酬，为什么要歌唱未来的事？为什么不把它赶走，像赶走一个难以解释的梦一样，让那可信赖的勇气坐在我心里的宝座上？时间已经过去很久了，自从水师开往伊利翁的时候，沙子随着船尾缆索的收回而飞扬以来。</a:t>
            </a: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714356"/>
            <a:ext cx="4038600" cy="5411807"/>
          </a:xfrm>
        </p:spPr>
        <p:txBody>
          <a:bodyPr>
            <a:normAutofit fontScale="85000" lnSpcReduction="20000"/>
          </a:bodyPr>
          <a:lstStyle/>
          <a:p>
            <a:pPr>
              <a:buNone/>
            </a:pPr>
            <a:r>
              <a:rPr lang="zh-CN" altLang="en-US" dirty="0" smtClean="0">
                <a:latin typeface="Times New Roman" pitchFamily="18" charset="0"/>
                <a:cs typeface="Times New Roman" pitchFamily="18" charset="0"/>
              </a:rPr>
              <a:t>     </a:t>
            </a:r>
            <a:r>
              <a:rPr lang="en-US" altLang="zh-CN" dirty="0" smtClean="0">
                <a:latin typeface="Times New Roman" pitchFamily="18" charset="0"/>
                <a:cs typeface="Times New Roman" pitchFamily="18" charset="0"/>
              </a:rPr>
              <a:t>antistrophe 1</a:t>
            </a:r>
          </a:p>
          <a:p>
            <a:pPr>
              <a:buNone/>
            </a:pPr>
            <a:r>
              <a:rPr lang="en-US" altLang="zh-CN" dirty="0" smtClean="0">
                <a:latin typeface="Times New Roman" pitchFamily="18" charset="0"/>
                <a:cs typeface="Times New Roman" pitchFamily="18" charset="0"/>
              </a:rPr>
              <a:t>     And now mine eyes and not another's see their safe return. Yet none the less in me the inner spirit sings a boding song, Self-prompted, sings the Furies' strain-And seeks, and seeks in vain, to hope and to be strong! Ah! to some end of Fate, unseen, </a:t>
            </a:r>
            <a:r>
              <a:rPr lang="en-US" altLang="zh-CN" dirty="0" err="1" smtClean="0">
                <a:latin typeface="Times New Roman" pitchFamily="18" charset="0"/>
                <a:cs typeface="Times New Roman" pitchFamily="18" charset="0"/>
              </a:rPr>
              <a:t>unguessed</a:t>
            </a:r>
            <a:r>
              <a:rPr lang="en-US" altLang="zh-CN" dirty="0" smtClean="0">
                <a:latin typeface="Times New Roman" pitchFamily="18" charset="0"/>
                <a:cs typeface="Times New Roman" pitchFamily="18" charset="0"/>
              </a:rPr>
              <a:t>, are these wild </a:t>
            </a:r>
            <a:r>
              <a:rPr lang="en-US" altLang="zh-CN" dirty="0" err="1" smtClean="0">
                <a:latin typeface="Times New Roman" pitchFamily="18" charset="0"/>
                <a:cs typeface="Times New Roman" pitchFamily="18" charset="0"/>
              </a:rPr>
              <a:t>throbbings</a:t>
            </a:r>
            <a:r>
              <a:rPr lang="en-US" altLang="zh-CN" dirty="0" smtClean="0">
                <a:latin typeface="Times New Roman" pitchFamily="18" charset="0"/>
                <a:cs typeface="Times New Roman" pitchFamily="18" charset="0"/>
              </a:rPr>
              <a:t> of my heart and breast-Yea, of some doom they tell-Each pulse, a knell. </a:t>
            </a:r>
            <a:r>
              <a:rPr lang="en-US" altLang="zh-CN" dirty="0" err="1" smtClean="0">
                <a:latin typeface="Times New Roman" pitchFamily="18" charset="0"/>
                <a:cs typeface="Times New Roman" pitchFamily="18" charset="0"/>
              </a:rPr>
              <a:t>Lief</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lief</a:t>
            </a:r>
            <a:r>
              <a:rPr lang="en-US" altLang="zh-CN" dirty="0" smtClean="0">
                <a:latin typeface="Times New Roman" pitchFamily="18" charset="0"/>
                <a:cs typeface="Times New Roman" pitchFamily="18" charset="0"/>
              </a:rPr>
              <a:t> I were, that all to </a:t>
            </a:r>
            <a:r>
              <a:rPr lang="en-US" altLang="zh-CN" dirty="0" err="1" smtClean="0">
                <a:latin typeface="Times New Roman" pitchFamily="18" charset="0"/>
                <a:cs typeface="Times New Roman" pitchFamily="18" charset="0"/>
              </a:rPr>
              <a:t>unfulfilment's</a:t>
            </a:r>
            <a:r>
              <a:rPr lang="en-US" altLang="zh-CN" dirty="0" smtClean="0">
                <a:latin typeface="Times New Roman" pitchFamily="18" charset="0"/>
                <a:cs typeface="Times New Roman" pitchFamily="18" charset="0"/>
              </a:rPr>
              <a:t> hidden realm might fall.</a:t>
            </a:r>
            <a:endParaRPr lang="zh-CN" altLang="en-US" dirty="0" smtClean="0">
              <a:latin typeface="Times New Roman" pitchFamily="18" charset="0"/>
              <a:cs typeface="Times New Roman" pitchFamily="18" charset="0"/>
            </a:endParaRPr>
          </a:p>
          <a:p>
            <a:endParaRPr lang="zh-CN" altLang="en-US" dirty="0"/>
          </a:p>
        </p:txBody>
      </p:sp>
      <p:sp>
        <p:nvSpPr>
          <p:cNvPr id="4" name="内容占位符 3"/>
          <p:cNvSpPr>
            <a:spLocks noGrp="1"/>
          </p:cNvSpPr>
          <p:nvPr>
            <p:ph sz="half" idx="2"/>
          </p:nvPr>
        </p:nvSpPr>
        <p:spPr>
          <a:xfrm>
            <a:off x="4648200" y="857232"/>
            <a:ext cx="4038600" cy="5643602"/>
          </a:xfrm>
        </p:spPr>
        <p:txBody>
          <a:bodyPr>
            <a:normAutofit fontScale="85000" lnSpcReduction="20000"/>
          </a:bodyPr>
          <a:lstStyle/>
          <a:p>
            <a:r>
              <a:rPr lang="zh-CN" altLang="en-US" dirty="0" smtClean="0"/>
              <a:t>（第一曲次节）我如今亲眼看见他们凯旋，我自己是个见证；但是我的心自己学会了唱报仇神的不须弦琴伴奏的哀歌，一点也感觉不到来自希望的可贵的勇气。我的内心不是在乱说</a:t>
            </a:r>
            <a:r>
              <a:rPr lang="en-US" altLang="zh-CN" dirty="0" smtClean="0"/>
              <a:t>——</a:t>
            </a:r>
            <a:r>
              <a:rPr lang="zh-CN" altLang="en-US" dirty="0" smtClean="0"/>
              <a:t>这颗心啊，它正在那旋到底的旋涡里面绕着那预知有报应的思想转来转去。但愿这个猜想不正确，不会成为事实！</a:t>
            </a:r>
            <a:endParaRPr lang="zh-CN" altLang="en-US"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The cruel maiden</a:t>
            </a:r>
            <a:endParaRPr lang="zh-CN" altLang="en-US" dirty="0">
              <a:latin typeface="Times New Roman" pitchFamily="18" charset="0"/>
              <a:cs typeface="Times New Roman" pitchFamily="18" charset="0"/>
            </a:endParaRPr>
          </a:p>
        </p:txBody>
      </p:sp>
      <p:sp>
        <p:nvSpPr>
          <p:cNvPr id="3" name="内容占位符 2"/>
          <p:cNvSpPr>
            <a:spLocks noGrp="1"/>
          </p:cNvSpPr>
          <p:nvPr>
            <p:ph sz="half" idx="1"/>
          </p:nvPr>
        </p:nvSpPr>
        <p:spPr/>
        <p:txBody>
          <a:bodyPr>
            <a:normAutofit fontScale="92500" lnSpcReduction="20000"/>
          </a:bodyPr>
          <a:lstStyle/>
          <a:p>
            <a:r>
              <a:rPr lang="en-US" altLang="zh-CN" dirty="0" smtClean="0"/>
              <a:t> </a:t>
            </a:r>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Get thee within thou too, Cassandra, go! For Zeus to thee in gracious mercy grants to share the sprinklings of the </a:t>
            </a:r>
            <a:r>
              <a:rPr lang="en-US" altLang="zh-CN" dirty="0" err="1" smtClean="0">
                <a:latin typeface="Times New Roman" pitchFamily="18" charset="0"/>
                <a:cs typeface="Times New Roman" pitchFamily="18" charset="0"/>
              </a:rPr>
              <a:t>lustral</a:t>
            </a:r>
            <a:r>
              <a:rPr lang="en-US" altLang="zh-CN" dirty="0" smtClean="0">
                <a:latin typeface="Times New Roman" pitchFamily="18" charset="0"/>
                <a:cs typeface="Times New Roman" pitchFamily="18" charset="0"/>
              </a:rPr>
              <a:t>  bowl, Beside the altar of his guardianship, slave among many slaves. What, haughty still? Step from the car; </a:t>
            </a:r>
            <a:r>
              <a:rPr lang="en-US" altLang="zh-CN" dirty="0" err="1" smtClean="0">
                <a:latin typeface="Times New Roman" pitchFamily="18" charset="0"/>
                <a:cs typeface="Times New Roman" pitchFamily="18" charset="0"/>
              </a:rPr>
              <a:t>Alcmena's</a:t>
            </a:r>
            <a:r>
              <a:rPr lang="en-US" altLang="zh-CN" dirty="0" smtClean="0">
                <a:latin typeface="Times New Roman" pitchFamily="18" charset="0"/>
                <a:cs typeface="Times New Roman" pitchFamily="18" charset="0"/>
              </a:rPr>
              <a:t> son, 'tis said, Was sold perforce and bore the yoke of old.</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92500" lnSpcReduction="20000"/>
          </a:bodyPr>
          <a:lstStyle/>
          <a:p>
            <a:r>
              <a:rPr lang="zh-CN" altLang="en-US" b="1" dirty="0" smtClean="0"/>
              <a:t>克吕泰墨斯特拉  </a:t>
            </a:r>
            <a:r>
              <a:rPr lang="zh-CN" altLang="en-US" dirty="0" smtClean="0"/>
              <a:t>你也进去</a:t>
            </a:r>
            <a:r>
              <a:rPr lang="en-US" altLang="zh-CN" dirty="0" smtClean="0"/>
              <a:t>——</a:t>
            </a:r>
            <a:r>
              <a:rPr lang="zh-CN" altLang="en-US" dirty="0" smtClean="0"/>
              <a:t>我是说你，卡珊德拉</a:t>
            </a:r>
            <a:r>
              <a:rPr lang="en-US" altLang="zh-CN" dirty="0" smtClean="0"/>
              <a:t>——</a:t>
            </a:r>
            <a:r>
              <a:rPr lang="zh-CN" altLang="en-US" dirty="0" smtClean="0"/>
              <a:t>既然宙斯大发慈悲，使你能在我家里同许多奴隶一起站在家神的祭坛旁边，分得一份净水。快下车来，别太骄傲了！据说连阿尔克墨涅的儿子也曾卖身为奴，吃过奴隶吃的大麦粑。</a:t>
            </a:r>
          </a:p>
          <a:p>
            <a:endParaRPr lang="zh-CN" altLang="en-US"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92500" lnSpcReduction="10000"/>
          </a:bodyPr>
          <a:lstStyle/>
          <a:p>
            <a:r>
              <a:rPr lang="en-US" altLang="zh-CN" dirty="0" smtClean="0">
                <a:latin typeface="Times New Roman" pitchFamily="18" charset="0"/>
                <a:cs typeface="Times New Roman" pitchFamily="18" charset="0"/>
              </a:rPr>
              <a:t>Ay, hard it is, but, if such fate befall, </a:t>
            </a:r>
            <a:r>
              <a:rPr lang="en-US" altLang="zh-CN" dirty="0" err="1" smtClean="0">
                <a:latin typeface="Times New Roman" pitchFamily="18" charset="0"/>
                <a:cs typeface="Times New Roman" pitchFamily="18" charset="0"/>
              </a:rPr>
              <a:t>'Tis</a:t>
            </a:r>
            <a:r>
              <a:rPr lang="en-US" altLang="zh-CN" dirty="0" smtClean="0">
                <a:latin typeface="Times New Roman" pitchFamily="18" charset="0"/>
                <a:cs typeface="Times New Roman" pitchFamily="18" charset="0"/>
              </a:rPr>
              <a:t> a fair chance to serve within a home of ancient wealth and power. An upstart lord, To whom wealth's harvest came beyond his hope, is as a lion to his slaves, in all exceeding fierce, immoderate in sway. Pass in: thou </a:t>
            </a:r>
            <a:r>
              <a:rPr lang="en-US" altLang="zh-CN" dirty="0" err="1" smtClean="0">
                <a:latin typeface="Times New Roman" pitchFamily="18" charset="0"/>
                <a:cs typeface="Times New Roman" pitchFamily="18" charset="0"/>
              </a:rPr>
              <a:t>hearest</a:t>
            </a:r>
            <a:r>
              <a:rPr lang="en-US" altLang="zh-CN" dirty="0" smtClean="0">
                <a:latin typeface="Times New Roman" pitchFamily="18" charset="0"/>
                <a:cs typeface="Times New Roman" pitchFamily="18" charset="0"/>
              </a:rPr>
              <a:t> what our ways will be.</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92500" lnSpcReduction="10000"/>
          </a:bodyPr>
          <a:lstStyle/>
          <a:p>
            <a:r>
              <a:rPr lang="zh-CN" altLang="en-US" dirty="0" smtClean="0"/>
              <a:t>一个人如果被这种命运逼迫，那么落在</a:t>
            </a:r>
            <a:r>
              <a:rPr lang="en-US" altLang="zh-CN" dirty="0" smtClean="0"/>
              <a:t>—</a:t>
            </a:r>
            <a:r>
              <a:rPr lang="zh-CN" altLang="en-US" dirty="0" smtClean="0"/>
              <a:t>个继承祖业的主人手里，是一件很值得感谢的事。有些人一本突然收万利，可是他们对奴隶在各方面都很残忍，而且很严厉</a:t>
            </a:r>
            <a:r>
              <a:rPr lang="en-US" altLang="zh-CN" dirty="0" smtClean="0"/>
              <a:t>…………</a:t>
            </a:r>
            <a:r>
              <a:rPr lang="zh-CN" altLang="en-US" dirty="0" smtClean="0"/>
              <a:t>你已经从我这里知道了我们怎样待奴隶。</a:t>
            </a:r>
            <a:endParaRPr lang="zh-CN" altLang="en-US" dirty="0"/>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Agamemnon the victim</a:t>
            </a:r>
            <a:endParaRPr lang="zh-CN" altLang="en-US" dirty="0">
              <a:latin typeface="Times New Roman" pitchFamily="18" charset="0"/>
              <a:cs typeface="Times New Roman" pitchFamily="18" charset="0"/>
            </a:endParaRPr>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CLYTEMNESTRA Truce to this bootless waiting here without! I will not stay: beside the central shrine the victims stand, prepared for knife and fire - Offerings from hearts beyond all hope made glad. Thou-if thou </a:t>
            </a:r>
            <a:r>
              <a:rPr lang="en-US" altLang="zh-CN" dirty="0" err="1" smtClean="0">
                <a:latin typeface="Times New Roman" pitchFamily="18" charset="0"/>
                <a:cs typeface="Times New Roman" pitchFamily="18" charset="0"/>
              </a:rPr>
              <a:t>reckest</a:t>
            </a:r>
            <a:r>
              <a:rPr lang="en-US" altLang="zh-CN" dirty="0" smtClean="0">
                <a:latin typeface="Times New Roman" pitchFamily="18" charset="0"/>
                <a:cs typeface="Times New Roman" pitchFamily="18" charset="0"/>
              </a:rPr>
              <a:t> aught of my command, '</a:t>
            </a:r>
            <a:r>
              <a:rPr lang="en-US" altLang="zh-CN" dirty="0" err="1" smtClean="0">
                <a:latin typeface="Times New Roman" pitchFamily="18" charset="0"/>
                <a:cs typeface="Times New Roman" pitchFamily="18" charset="0"/>
              </a:rPr>
              <a:t>Twere</a:t>
            </a:r>
            <a:r>
              <a:rPr lang="en-US" altLang="zh-CN" dirty="0" smtClean="0">
                <a:latin typeface="Times New Roman" pitchFamily="18" charset="0"/>
                <a:cs typeface="Times New Roman" pitchFamily="18" charset="0"/>
              </a:rPr>
              <a:t> well done soon: but if thy sense be shut from these my words, let thy barbarian hand </a:t>
            </a:r>
            <a:r>
              <a:rPr lang="en-US" altLang="zh-CN" dirty="0" err="1" smtClean="0">
                <a:latin typeface="Times New Roman" pitchFamily="18" charset="0"/>
                <a:cs typeface="Times New Roman" pitchFamily="18" charset="0"/>
              </a:rPr>
              <a:t>fulfil</a:t>
            </a:r>
            <a:r>
              <a:rPr lang="en-US" altLang="zh-CN" dirty="0" smtClean="0">
                <a:latin typeface="Times New Roman" pitchFamily="18" charset="0"/>
                <a:cs typeface="Times New Roman" pitchFamily="18" charset="0"/>
              </a:rPr>
              <a:t> by gesture the default of speech.</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20000"/>
          </a:bodyPr>
          <a:lstStyle/>
          <a:p>
            <a:r>
              <a:rPr lang="zh-CN" altLang="en-US" sz="3300" b="1" dirty="0" smtClean="0"/>
              <a:t>克吕泰墨斯特拉 </a:t>
            </a:r>
            <a:r>
              <a:rPr lang="zh-CN" altLang="en-US" sz="3300" dirty="0" smtClean="0"/>
              <a:t>我没有功夫在大门外逗留；因为羊牲正站在那中央的神坛前，等候着燔祭。你如果愿意照我的话作去，就不要耽误时间；但是，如果你不懂希腊话，不明白我的意思，你就用外方人的手势代替语言答复我。</a:t>
            </a:r>
          </a:p>
          <a:p>
            <a:endParaRPr lang="zh-CN" altLang="en-US"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92500" lnSpcReduction="10000"/>
          </a:bodyPr>
          <a:lstStyle/>
          <a:p>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'Tis</a:t>
            </a:r>
            <a:r>
              <a:rPr lang="en-US" altLang="zh-CN" dirty="0" smtClean="0">
                <a:latin typeface="Times New Roman" pitchFamily="18" charset="0"/>
                <a:cs typeface="Times New Roman" pitchFamily="18" charset="0"/>
              </a:rPr>
              <a:t> madness and the rule of mind distraught, since she beheld her city sink in fire, And hither comes, nor brooks the bit, until in foam and blood her wrath be champed away. See ye to her; </a:t>
            </a:r>
            <a:r>
              <a:rPr lang="en-US" altLang="zh-CN" dirty="0" err="1" smtClean="0">
                <a:latin typeface="Times New Roman" pitchFamily="18" charset="0"/>
                <a:cs typeface="Times New Roman" pitchFamily="18" charset="0"/>
              </a:rPr>
              <a:t>unqueenly</a:t>
            </a:r>
            <a:r>
              <a:rPr lang="en-US" altLang="zh-CN" dirty="0" smtClean="0">
                <a:latin typeface="Times New Roman" pitchFamily="18" charset="0"/>
                <a:cs typeface="Times New Roman" pitchFamily="18" charset="0"/>
              </a:rPr>
              <a:t> 'tis for me, unheeded thus to cast away my words.</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92500" lnSpcReduction="10000"/>
          </a:bodyPr>
          <a:lstStyle/>
          <a:p>
            <a:r>
              <a:rPr lang="zh-CN" altLang="en-US" b="1" dirty="0" smtClean="0"/>
              <a:t>克吕泰墨斯特拉 </a:t>
            </a:r>
            <a:r>
              <a:rPr lang="zh-CN" altLang="en-US" dirty="0" smtClean="0"/>
              <a:t>她准是疯了，胡思乱想，她从那刚陷落的都城来到这里，还不懂得怎样忍受这嚼铁的羁束，在她还没有流血，使她的火气随着泡沫一起吐出之前。我不愿意多说话，免得有伤我的尊严。</a:t>
            </a:r>
          </a:p>
          <a:p>
            <a:endParaRPr lang="zh-CN" altLang="en-US"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The murder of Agamemnon</a:t>
            </a:r>
            <a:endParaRPr lang="zh-CN" altLang="en-US" dirty="0">
              <a:latin typeface="Times New Roman" pitchFamily="18" charset="0"/>
              <a:cs typeface="Times New Roman" pitchFamily="18" charset="0"/>
            </a:endParaRPr>
          </a:p>
        </p:txBody>
      </p:sp>
      <p:pic>
        <p:nvPicPr>
          <p:cNvPr id="4" name="内容占位符 3" descr="暗杀阿伽门农.jpg"/>
          <p:cNvPicPr>
            <a:picLocks noGrp="1" noChangeAspect="1"/>
          </p:cNvPicPr>
          <p:nvPr>
            <p:ph idx="1"/>
          </p:nvPr>
        </p:nvPicPr>
        <p:blipFill>
          <a:blip r:embed="rId2" cstate="print"/>
          <a:stretch>
            <a:fillRect/>
          </a:stretch>
        </p:blipFill>
        <p:spPr>
          <a:xfrm>
            <a:off x="714348" y="1643050"/>
            <a:ext cx="7432040" cy="4671568"/>
          </a:xfrm>
        </p:spPr>
      </p:pic>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a:bodyPr>
          <a:lstStyle/>
          <a:p>
            <a:r>
              <a:rPr lang="en-US" dirty="0" smtClean="0"/>
              <a:t>[</a:t>
            </a:r>
            <a:r>
              <a:rPr lang="zh-CN" altLang="en-US" dirty="0" smtClean="0"/>
              <a:t>后景壁转开，壁后有一个活动台，阿伽门农的尸体躺在台上的澡盆里，上面盖着一件袍子，卡瑞德拉的尸体躺在那旁边，克吕泰墨斯特拉站在台上。</a:t>
            </a:r>
          </a:p>
          <a:p>
            <a:endParaRPr lang="zh-CN" altLang="en-US" dirty="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85000" lnSpcReduction="20000"/>
          </a:bodyPr>
          <a:lstStyle/>
          <a:p>
            <a:r>
              <a:rPr lang="en-US" altLang="zh-CN" dirty="0" smtClean="0"/>
              <a:t> </a:t>
            </a:r>
            <a:r>
              <a:rPr lang="en-US" altLang="zh-CN" dirty="0" smtClean="0">
                <a:latin typeface="Times New Roman" pitchFamily="18" charset="0"/>
                <a:cs typeface="Times New Roman" pitchFamily="18" charset="0"/>
              </a:rPr>
              <a:t>Ho, ye who heard me speak so long and oft the glozing word that led me to my will--Hear how I shrink not to unsay it all! How else should one who </a:t>
            </a:r>
            <a:r>
              <a:rPr lang="en-US" altLang="zh-CN" dirty="0" err="1" smtClean="0">
                <a:latin typeface="Times New Roman" pitchFamily="18" charset="0"/>
                <a:cs typeface="Times New Roman" pitchFamily="18" charset="0"/>
              </a:rPr>
              <a:t>willeth</a:t>
            </a:r>
            <a:r>
              <a:rPr lang="en-US" altLang="zh-CN" dirty="0" smtClean="0">
                <a:latin typeface="Times New Roman" pitchFamily="18" charset="0"/>
                <a:cs typeface="Times New Roman" pitchFamily="18" charset="0"/>
              </a:rPr>
              <a:t> to requite Evil for evil to an enemy Disguised as friend, weave the mesh </a:t>
            </a:r>
            <a:r>
              <a:rPr lang="en-US" altLang="zh-CN" dirty="0" err="1" smtClean="0">
                <a:latin typeface="Times New Roman" pitchFamily="18" charset="0"/>
                <a:cs typeface="Times New Roman" pitchFamily="18" charset="0"/>
              </a:rPr>
              <a:t>straitly</a:t>
            </a:r>
            <a:r>
              <a:rPr lang="en-US" altLang="zh-CN" dirty="0" smtClean="0">
                <a:latin typeface="Times New Roman" pitchFamily="18" charset="0"/>
                <a:cs typeface="Times New Roman" pitchFamily="18" charset="0"/>
              </a:rPr>
              <a:t> round him, not to be overleaped, a net of doom? This is the sum and issue of old strife, of me deep-pondered and at length fulfilled.</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85000" lnSpcReduction="20000"/>
          </a:bodyPr>
          <a:lstStyle/>
          <a:p>
            <a:r>
              <a:rPr lang="zh-CN" altLang="en-US" b="1" dirty="0" smtClean="0"/>
              <a:t>克吕泰墨斯特拉 </a:t>
            </a:r>
            <a:r>
              <a:rPr lang="zh-CN" altLang="en-US" dirty="0" smtClean="0"/>
              <a:t>刚才我说了许多话来适应场合，现在说相反的话也不会使我感觉羞耻，否则一个向伪装朋友的仇敌报复的人，怎能把死亡的罗网挂得高高的，不让他们越网而逃？这场决战经过我长期考虑，终于进行了，这是旧日的争吵的结果。</a:t>
            </a:r>
          </a:p>
          <a:p>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During a war with the city of Megara about 565, Peisistratus gained military fame by taking the </a:t>
            </a:r>
            <a:r>
              <a:rPr lang="en-US" dirty="0" err="1" smtClean="0">
                <a:latin typeface="Times New Roman" pitchFamily="18" charset="0"/>
                <a:cs typeface="Times New Roman" pitchFamily="18" charset="0"/>
              </a:rPr>
              <a:t>Megarian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harbour</a:t>
            </a:r>
            <a:r>
              <a:rPr lang="en-US" dirty="0" smtClean="0">
                <a:latin typeface="Times New Roman" pitchFamily="18" charset="0"/>
                <a:cs typeface="Times New Roman" pitchFamily="18" charset="0"/>
              </a:rPr>
              <a:t>. He organized his own faction, named the </a:t>
            </a:r>
            <a:r>
              <a:rPr lang="en-US" dirty="0" err="1" smtClean="0">
                <a:latin typeface="Times New Roman" pitchFamily="18" charset="0"/>
                <a:cs typeface="Times New Roman" pitchFamily="18" charset="0"/>
              </a:rPr>
              <a:t>Hillsmen</a:t>
            </a:r>
            <a:r>
              <a:rPr lang="en-US" dirty="0" smtClean="0">
                <a:latin typeface="Times New Roman" pitchFamily="18" charset="0"/>
                <a:cs typeface="Times New Roman" pitchFamily="18" charset="0"/>
              </a:rPr>
              <a:t>, a group that included noble families from his own district, the eastern part of Attica, and also a very considerable part of the growing population of the city of Athens. At one point Peisistratus slashed himself and the mules of his chariot and made a dramatic entrance into the agora (marketplace) to show how his enemies had wounded him. The people voted him use of a bodyguard of citizens armed with clubs, with the aid of which he seized the Acropolis and held power briefly in 560/559. To increase his support he contracted a short-lived marriage with the daughter of </a:t>
            </a:r>
            <a:r>
              <a:rPr lang="en-US" dirty="0" err="1" smtClean="0">
                <a:latin typeface="Times New Roman" pitchFamily="18" charset="0"/>
                <a:cs typeface="Times New Roman" pitchFamily="18" charset="0"/>
              </a:rPr>
              <a:t>Megacles</a:t>
            </a:r>
            <a:r>
              <a:rPr lang="en-US" dirty="0" smtClean="0">
                <a:latin typeface="Times New Roman" pitchFamily="18" charset="0"/>
                <a:cs typeface="Times New Roman" pitchFamily="18" charset="0"/>
              </a:rPr>
              <a:t> and again acquired temporary power in Athens (probably 556–555), but Lycurgus and </a:t>
            </a:r>
            <a:r>
              <a:rPr lang="en-US" dirty="0" err="1" smtClean="0">
                <a:latin typeface="Times New Roman" pitchFamily="18" charset="0"/>
                <a:cs typeface="Times New Roman" pitchFamily="18" charset="0"/>
              </a:rPr>
              <a:t>Megacles</a:t>
            </a:r>
            <a:r>
              <a:rPr lang="en-US" dirty="0" smtClean="0">
                <a:latin typeface="Times New Roman" pitchFamily="18" charset="0"/>
                <a:cs typeface="Times New Roman" pitchFamily="18" charset="0"/>
              </a:rPr>
              <a:t> united to force him out.</a:t>
            </a:r>
            <a:endParaRPr lang="zh-CN" altLang="en-US" dirty="0">
              <a:latin typeface="Times New Roman" pitchFamily="18" charset="0"/>
              <a:cs typeface="Times New Roman" pitchFamily="18" charset="0"/>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0" y="571500"/>
            <a:ext cx="5429256" cy="5929334"/>
          </a:xfrm>
        </p:spPr>
        <p:txBody>
          <a:bodyPr>
            <a:normAutofit fontScale="70000" lnSpcReduction="20000"/>
          </a:bodyPr>
          <a:lstStyle/>
          <a:p>
            <a:r>
              <a:rPr lang="en-US" altLang="zh-CN" dirty="0" smtClean="0">
                <a:latin typeface="Times New Roman" pitchFamily="18" charset="0"/>
                <a:cs typeface="Times New Roman" pitchFamily="18" charset="0"/>
              </a:rPr>
              <a:t>All is avowed, and as I smote I stand with foot set firm upon a finished thing! I turn not to denial: thus I wrought so that he could nor flee nor ward his doom. Even as the trammel hems the scaly shoal, I trapped him with inextricable toils, the ill abundance of a baffling robe; Then smote him, once, again--and at each wound he cried aloud, then as in death relaxed each limb and sank to earth; and as he lay, Once more I smote him, with the last third blow, sacred to Hades, </a:t>
            </a:r>
            <a:r>
              <a:rPr lang="en-US" altLang="zh-CN" dirty="0" err="1" smtClean="0">
                <a:latin typeface="Times New Roman" pitchFamily="18" charset="0"/>
                <a:cs typeface="Times New Roman" pitchFamily="18" charset="0"/>
              </a:rPr>
              <a:t>saviour</a:t>
            </a:r>
            <a:r>
              <a:rPr lang="en-US" altLang="zh-CN" dirty="0" smtClean="0">
                <a:latin typeface="Times New Roman" pitchFamily="18" charset="0"/>
                <a:cs typeface="Times New Roman" pitchFamily="18" charset="0"/>
              </a:rPr>
              <a:t> of the dead. And thus he fell, and as he passed away, spirit with body chafed; each dying breath flung from his breast swift bubbling jets of gore, and the dark sprinklings of the rain of blood fell upon me; and I was fain to feel that dew-- not sweeter is the rain of heaven to corn land, when the green sheath teems with grain.</a:t>
            </a:r>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5105400" y="428604"/>
            <a:ext cx="4038600" cy="6143668"/>
          </a:xfrm>
        </p:spPr>
        <p:txBody>
          <a:bodyPr>
            <a:normAutofit fontScale="77500" lnSpcReduction="20000"/>
          </a:bodyPr>
          <a:lstStyle/>
          <a:p>
            <a:r>
              <a:rPr lang="zh-CN" altLang="en-US" dirty="0" smtClean="0"/>
              <a:t>我还是站在我杀人的地点上，我的目的已经达到了。我是这样作的</a:t>
            </a:r>
            <a:r>
              <a:rPr lang="en-US" altLang="zh-CN" dirty="0" smtClean="0"/>
              <a:t>——</a:t>
            </a:r>
            <a:r>
              <a:rPr lang="zh-CN" altLang="en-US" dirty="0" smtClean="0"/>
              <a:t>我不否认</a:t>
            </a:r>
            <a:r>
              <a:rPr lang="en-US" altLang="zh-CN" dirty="0" smtClean="0"/>
              <a:t>——</a:t>
            </a:r>
            <a:r>
              <a:rPr lang="zh-CN" altLang="en-US" dirty="0" smtClean="0"/>
              <a:t>使他无法逃避他的命运；我拿一张没有漏洞的撒网，像网鱼一样把他罩住，这原是一件致命的宝贵的长袍。我刺了他两剑；他哼了两声，手脚就软了。我趁他倒下的则候，又找补第三剑，作为献给地下的宙斯，死者的保护神的还愿礼物。这么着，他就躺在那里，断了气，他喷出一股汹涌的血，一阵血雨的黑点便落到我身上，我的畅快不亚于麦苗承受天降的甘雨，正当出穗的时节。</a:t>
            </a:r>
            <a:endParaRPr lang="zh-CN" altLang="en-US"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 Ye hold me as a woman, weak of will, and strive to sway me: but my heart is stout, nor fears to speak its uttermost to you, albeit ye know its message. Praise or blame, even as ye list,-- I </a:t>
            </a:r>
            <a:r>
              <a:rPr lang="en-US" altLang="zh-CN" dirty="0" err="1" smtClean="0">
                <a:latin typeface="Times New Roman" pitchFamily="18" charset="0"/>
                <a:cs typeface="Times New Roman" pitchFamily="18" charset="0"/>
              </a:rPr>
              <a:t>reck</a:t>
            </a:r>
            <a:r>
              <a:rPr lang="en-US" altLang="zh-CN" dirty="0" smtClean="0">
                <a:latin typeface="Times New Roman" pitchFamily="18" charset="0"/>
                <a:cs typeface="Times New Roman" pitchFamily="18" charset="0"/>
              </a:rPr>
              <a:t> not of your words. Lo! at my feet lies Agamemnon slain, my husband once-- and him this hand of mine, a right contriver, fashioned for his death. Behold the deed!</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a:xfrm>
            <a:off x="4648200" y="1600200"/>
            <a:ext cx="4138642" cy="4757758"/>
          </a:xfrm>
        </p:spPr>
        <p:txBody>
          <a:bodyPr>
            <a:normAutofit fontScale="85000" lnSpcReduction="20000"/>
          </a:bodyPr>
          <a:lstStyle/>
          <a:p>
            <a:r>
              <a:rPr lang="zh-CN" altLang="en-US" b="1" dirty="0" smtClean="0"/>
              <a:t>克吕泰墨斯特拉 </a:t>
            </a:r>
            <a:r>
              <a:rPr lang="zh-CN" altLang="en-US" dirty="0" smtClean="0"/>
              <a:t>你们把我当一个愚蠢的女人，向我挑战，可是我鼓起勇气告诉你们，虽然你们已经知道了</a:t>
            </a:r>
            <a:r>
              <a:rPr lang="en-US" altLang="zh-CN" dirty="0" smtClean="0"/>
              <a:t>——</a:t>
            </a:r>
            <a:r>
              <a:rPr lang="zh-CN" altLang="en-US" dirty="0" smtClean="0"/>
              <a:t>不管你们愿意称赞我还是责备我，反正是</a:t>
            </a:r>
            <a:r>
              <a:rPr lang="en-US" altLang="zh-CN" dirty="0" smtClean="0"/>
              <a:t>—</a:t>
            </a:r>
            <a:r>
              <a:rPr lang="zh-CN" altLang="en-US" dirty="0" smtClean="0"/>
              <a:t>样</a:t>
            </a:r>
            <a:r>
              <a:rPr lang="en-US" altLang="zh-CN" dirty="0" smtClean="0"/>
              <a:t>——</a:t>
            </a:r>
            <a:r>
              <a:rPr lang="zh-CN" altLang="en-US" dirty="0" smtClean="0"/>
              <a:t>这就是阿伽门农，我的丈夫，我这只右手，这公正的技师，使他成了</a:t>
            </a:r>
            <a:r>
              <a:rPr lang="en-US" altLang="zh-CN" dirty="0" smtClean="0"/>
              <a:t>—</a:t>
            </a:r>
            <a:r>
              <a:rPr lang="zh-CN" altLang="en-US" dirty="0" smtClean="0"/>
              <a:t>具尸首。事实就是如此。</a:t>
            </a:r>
          </a:p>
          <a:p>
            <a:endParaRPr lang="zh-CN" altLang="en-US"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10000"/>
          </a:bodyPr>
          <a:lstStyle/>
          <a:p>
            <a:r>
              <a:rPr lang="en-US" altLang="zh-CN" dirty="0" smtClean="0">
                <a:latin typeface="Times New Roman" pitchFamily="18" charset="0"/>
                <a:cs typeface="Times New Roman" pitchFamily="18" charset="0"/>
              </a:rPr>
              <a:t>CHORUS chanting</a:t>
            </a:r>
          </a:p>
          <a:p>
            <a:r>
              <a:rPr lang="en-US" altLang="zh-CN" dirty="0" smtClean="0">
                <a:latin typeface="Times New Roman" pitchFamily="18" charset="0"/>
                <a:cs typeface="Times New Roman" pitchFamily="18" charset="0"/>
              </a:rPr>
              <a:t>Woman, what deadly birth, What </a:t>
            </a:r>
            <a:r>
              <a:rPr lang="en-US" altLang="zh-CN" dirty="0" err="1" smtClean="0">
                <a:latin typeface="Times New Roman" pitchFamily="18" charset="0"/>
                <a:cs typeface="Times New Roman" pitchFamily="18" charset="0"/>
              </a:rPr>
              <a:t>venomed</a:t>
            </a:r>
            <a:r>
              <a:rPr lang="en-US" altLang="zh-CN" dirty="0" smtClean="0">
                <a:latin typeface="Times New Roman" pitchFamily="18" charset="0"/>
                <a:cs typeface="Times New Roman" pitchFamily="18" charset="0"/>
              </a:rPr>
              <a:t> essence of the earth or dark distilment of the wave, to thee such passion gave, nerving </a:t>
            </a:r>
            <a:r>
              <a:rPr lang="en-US" altLang="zh-CN" dirty="0" err="1" smtClean="0">
                <a:latin typeface="Times New Roman" pitchFamily="18" charset="0"/>
                <a:cs typeface="Times New Roman" pitchFamily="18" charset="0"/>
              </a:rPr>
              <a:t>thine</a:t>
            </a:r>
            <a:r>
              <a:rPr lang="en-US" altLang="zh-CN" dirty="0" smtClean="0">
                <a:latin typeface="Times New Roman" pitchFamily="18" charset="0"/>
                <a:cs typeface="Times New Roman" pitchFamily="18" charset="0"/>
              </a:rPr>
              <a:t> hand to set upon thy brow this burning crown, the curses of thy land? Our king by thee cut off, hewn down! Go forth-- they cry-- accursed and forlorn, to hate and scorn!</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10000"/>
          </a:bodyPr>
          <a:lstStyle/>
          <a:p>
            <a:r>
              <a:rPr lang="zh-CN" altLang="en-US" b="1" dirty="0" smtClean="0"/>
              <a:t>歌</a:t>
            </a:r>
            <a:r>
              <a:rPr lang="en-US" b="1" dirty="0" smtClean="0"/>
              <a:t>  </a:t>
            </a:r>
            <a:r>
              <a:rPr lang="zh-CN" altLang="en-US" b="1" dirty="0" smtClean="0"/>
              <a:t>队</a:t>
            </a:r>
            <a:r>
              <a:rPr lang="zh-CN" altLang="en-US" dirty="0" smtClean="0"/>
              <a:t>（哀歌序曲首节）啊，女人，你尝了地上长的什么毒草，或是喝了那流动的海水上面浮出的什么毒物，以致发疯，惹起公共的诅咒？你把他抛弃了，砍掉了，你自己也将被放逐，为市民所痛恨。</a:t>
            </a:r>
          </a:p>
          <a:p>
            <a:endParaRPr lang="zh-CN" altLang="en-US"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500034" y="571480"/>
            <a:ext cx="4038600" cy="5554663"/>
          </a:xfrm>
        </p:spPr>
        <p:txBody>
          <a:bodyPr>
            <a:normAutofit fontScale="77500" lnSpcReduction="20000"/>
          </a:bodyPr>
          <a:lstStyle/>
          <a:p>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 O ye just men, who speak my sentence now, The city's hate, the ban of all my realm! Ye had no voice of old to launch such doom on him, my husband, when he held as light my daughter's life as that of sheep or goat, one victim from the thronging fleecy fold! Yea, slew in sacrifice his child and mine, the well-loved issue of my travail-pangs, to lull and lay the gales that blew from Thrace. </a:t>
            </a:r>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643438" y="571480"/>
            <a:ext cx="4038600" cy="4525962"/>
          </a:xfrm>
        </p:spPr>
        <p:txBody>
          <a:bodyPr>
            <a:noAutofit/>
          </a:bodyPr>
          <a:lstStyle/>
          <a:p>
            <a:r>
              <a:rPr lang="zh-CN" altLang="en-US" sz="2800" b="1" dirty="0" smtClean="0"/>
              <a:t>克吕泰墨斯特拉 </a:t>
            </a:r>
            <a:r>
              <a:rPr lang="zh-CN" altLang="en-US" sz="2800" dirty="0" smtClean="0"/>
              <a:t>你现在判处我被放逐出国，叫我遭受市民的憎恨和公共的诅咒，可是当初你全然不反对这家伙，那时候他满不在乎，像杀死一大群多毛的羊中一头牲畜一样，把他自己的孩子，我在阵痛中生的最可爱的女儿，杀来祭献，使特剌刻吹来的暴风平静下来。</a:t>
            </a:r>
            <a:endParaRPr lang="zh-CN" altLang="en-US" sz="2800"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That deed of his, I say, that stain and shame, had rightly been atoned by banishment; But ye. who then were dumb, are stern to judge this deed of mine that doth </a:t>
            </a:r>
            <a:r>
              <a:rPr lang="en-US" altLang="zh-CN" dirty="0" err="1" smtClean="0">
                <a:latin typeface="Times New Roman" pitchFamily="18" charset="0"/>
                <a:cs typeface="Times New Roman" pitchFamily="18" charset="0"/>
              </a:rPr>
              <a:t>afront</a:t>
            </a:r>
            <a:r>
              <a:rPr lang="en-US" altLang="zh-CN" dirty="0" smtClean="0">
                <a:latin typeface="Times New Roman" pitchFamily="18" charset="0"/>
                <a:cs typeface="Times New Roman" pitchFamily="18" charset="0"/>
              </a:rPr>
              <a:t> your ears. Storm out your threats, yet knowing this for sooth, that I am ready, if your hand prevail as mine now doth, to bow beneath your sway: If God say nay, it shall be yours to learn by chastisement a late humility.</a:t>
            </a:r>
            <a:endParaRPr lang="zh-CN" altLang="en-US" dirty="0" smtClean="0">
              <a:latin typeface="Times New Roman" pitchFamily="18" charset="0"/>
              <a:cs typeface="Times New Roman" pitchFamily="18" charset="0"/>
            </a:endParaRPr>
          </a:p>
          <a:p>
            <a:endParaRPr lang="zh-CN" altLang="en-US" dirty="0"/>
          </a:p>
        </p:txBody>
      </p:sp>
      <p:sp>
        <p:nvSpPr>
          <p:cNvPr id="5" name="内容占位符 4"/>
          <p:cNvSpPr>
            <a:spLocks noGrp="1"/>
          </p:cNvSpPr>
          <p:nvPr>
            <p:ph sz="half" idx="2"/>
          </p:nvPr>
        </p:nvSpPr>
        <p:spPr/>
        <p:txBody>
          <a:bodyPr>
            <a:normAutofit fontScale="85000" lnSpcReduction="20000"/>
          </a:bodyPr>
          <a:lstStyle/>
          <a:p>
            <a:r>
              <a:rPr lang="zh-CN" altLang="en-US" dirty="0" smtClean="0"/>
              <a:t>难道你不应当把他放逐出境，惩罚他这罪恶？你现在审判我的行为，倒是个严厉的陪审员！可是我告诉你，你这样恐吓我的时候，要知道我也是同样准备好了的，只有用武力制服我的人才能管辖我，但是，如果神促成相反的结果，那么你将受到一个教训，虽然晚了一点，也该小心谨慎。</a:t>
            </a:r>
          </a:p>
          <a:p>
            <a:endParaRPr lang="zh-CN" altLang="en-US"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10000"/>
          </a:bodyPr>
          <a:lstStyle/>
          <a:p>
            <a:r>
              <a:rPr lang="en-US" altLang="zh-CN" dirty="0" smtClean="0">
                <a:latin typeface="Times New Roman" pitchFamily="18" charset="0"/>
                <a:cs typeface="Times New Roman" pitchFamily="18" charset="0"/>
              </a:rPr>
              <a:t>CHORUS chanting</a:t>
            </a:r>
          </a:p>
          <a:p>
            <a:r>
              <a:rPr lang="en-US" altLang="zh-CN" dirty="0" smtClean="0">
                <a:latin typeface="Times New Roman" pitchFamily="18" charset="0"/>
                <a:cs typeface="Times New Roman" pitchFamily="18" charset="0"/>
              </a:rPr>
              <a:t>Bold is thy craft, and proud thy confidence, thy vaunting  loud; thy soul, that chose a </a:t>
            </a:r>
            <a:r>
              <a:rPr lang="en-US" altLang="zh-CN" dirty="0" err="1" smtClean="0">
                <a:latin typeface="Times New Roman" pitchFamily="18" charset="0"/>
                <a:cs typeface="Times New Roman" pitchFamily="18" charset="0"/>
              </a:rPr>
              <a:t>murd'ress</a:t>
            </a:r>
            <a:r>
              <a:rPr lang="en-US" altLang="zh-CN" dirty="0" smtClean="0">
                <a:latin typeface="Times New Roman" pitchFamily="18" charset="0"/>
                <a:cs typeface="Times New Roman" pitchFamily="18" charset="0"/>
              </a:rPr>
              <a:t>' fate, is all with blood elate--Maddened to know the blood not yet avenged, the </a:t>
            </a:r>
            <a:r>
              <a:rPr lang="en-US" altLang="zh-CN" dirty="0" err="1" smtClean="0">
                <a:latin typeface="Times New Roman" pitchFamily="18" charset="0"/>
                <a:cs typeface="Times New Roman" pitchFamily="18" charset="0"/>
              </a:rPr>
              <a:t>damn'ed</a:t>
            </a:r>
            <a:r>
              <a:rPr lang="en-US" altLang="zh-CN" dirty="0" smtClean="0">
                <a:latin typeface="Times New Roman" pitchFamily="18" charset="0"/>
                <a:cs typeface="Times New Roman" pitchFamily="18" charset="0"/>
              </a:rPr>
              <a:t> spot Crimson upon thy brow. But Fate prepares for thee thy lot--Smitten as thou didst smite, without a friend, to meet </a:t>
            </a:r>
            <a:r>
              <a:rPr lang="en-US" altLang="zh-CN" dirty="0" err="1" smtClean="0">
                <a:latin typeface="Times New Roman" pitchFamily="18" charset="0"/>
                <a:cs typeface="Times New Roman" pitchFamily="18" charset="0"/>
              </a:rPr>
              <a:t>thine</a:t>
            </a:r>
            <a:r>
              <a:rPr lang="en-US" altLang="zh-CN" dirty="0" smtClean="0">
                <a:latin typeface="Times New Roman" pitchFamily="18" charset="0"/>
                <a:cs typeface="Times New Roman" pitchFamily="18" charset="0"/>
              </a:rPr>
              <a:t> end!</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10000"/>
          </a:bodyPr>
          <a:lstStyle/>
          <a:p>
            <a:r>
              <a:rPr lang="zh-CN" altLang="en-US" sz="3300" b="1" dirty="0" smtClean="0">
                <a:latin typeface="+mn-ea"/>
              </a:rPr>
              <a:t>歌</a:t>
            </a:r>
            <a:r>
              <a:rPr lang="en-US" sz="3300" b="1" dirty="0" smtClean="0">
                <a:latin typeface="+mn-ea"/>
              </a:rPr>
              <a:t>  </a:t>
            </a:r>
            <a:r>
              <a:rPr lang="zh-CN" altLang="en-US" sz="3300" b="1" dirty="0" smtClean="0">
                <a:latin typeface="+mn-ea"/>
              </a:rPr>
              <a:t>队</a:t>
            </a:r>
            <a:r>
              <a:rPr lang="zh-CN" altLang="en-US" sz="3300" dirty="0" smtClean="0">
                <a:latin typeface="+mn-ea"/>
              </a:rPr>
              <a:t>（次节）你野心勃勃，言语傲慢，你的心由于杀人流血而疯狂了，看你的眼睛清清楚楚充满了血。你一定被朋友们所抛弃，打了人耍挨打，受到报复。（序曲完）</a:t>
            </a:r>
          </a:p>
          <a:p>
            <a:endParaRPr lang="zh-CN" altLang="en-US" dirty="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CLYTEMNESTRA </a:t>
            </a:r>
          </a:p>
          <a:p>
            <a:r>
              <a:rPr lang="en-US" altLang="zh-CN" dirty="0" smtClean="0">
                <a:latin typeface="Times New Roman" pitchFamily="18" charset="0"/>
                <a:cs typeface="Times New Roman" pitchFamily="18" charset="0"/>
              </a:rPr>
              <a:t>Hear then the sanction of the oath I swear--By the great vengeance for my murdered child, by Ate, by the Fury unto whom this man lies sacrificed by hand of mine, I do not look to tread the hall of Fear, While in this hearth and home of mine there burns The light of love--</a:t>
            </a:r>
            <a:r>
              <a:rPr lang="en-US" altLang="zh-CN" dirty="0" err="1" smtClean="0">
                <a:latin typeface="Times New Roman" pitchFamily="18" charset="0"/>
                <a:cs typeface="Times New Roman" pitchFamily="18" charset="0"/>
              </a:rPr>
              <a:t>Aegisthus</a:t>
            </a:r>
            <a:r>
              <a:rPr lang="en-US" altLang="zh-CN" dirty="0" smtClean="0">
                <a:latin typeface="Times New Roman" pitchFamily="18" charset="0"/>
                <a:cs typeface="Times New Roman" pitchFamily="18" charset="0"/>
              </a:rPr>
              <a:t>--as of old loyal, a stalwart shield of confidence--</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20000"/>
          </a:bodyPr>
          <a:lstStyle/>
          <a:p>
            <a:r>
              <a:rPr lang="zh-CN" altLang="en-US" b="1" dirty="0" smtClean="0"/>
              <a:t>克吕泰墨斯特拉 </a:t>
            </a:r>
            <a:r>
              <a:rPr lang="zh-CN" altLang="en-US" dirty="0" smtClean="0"/>
              <a:t>这个，我的誓言的神圣的力量，你也听听，我凭那位曾为我的孩子主持正义的神，凭阿忒和报仇神</a:t>
            </a:r>
            <a:r>
              <a:rPr lang="en-US" altLang="zh-CN" dirty="0" smtClean="0"/>
              <a:t>——</a:t>
            </a:r>
            <a:r>
              <a:rPr lang="zh-CN" altLang="en-US" dirty="0" smtClean="0"/>
              <a:t>我曾把这家伙杀来祭她们</a:t>
            </a:r>
            <a:r>
              <a:rPr lang="en-US" altLang="zh-CN" dirty="0" smtClean="0"/>
              <a:t>——</a:t>
            </a:r>
            <a:r>
              <a:rPr lang="zh-CN" altLang="en-US" dirty="0" smtClean="0"/>
              <a:t>起誓，我的向往不至于误入恐惧之门，只要我灶上的火是由埃癸斯托斯点燃的</a:t>
            </a:r>
            <a:r>
              <a:rPr lang="en-US" altLang="zh-CN" dirty="0" smtClean="0"/>
              <a:t>——</a:t>
            </a:r>
            <a:r>
              <a:rPr lang="zh-CN" altLang="en-US" dirty="0" smtClean="0"/>
              <a:t>他对我一向忠实，有了他，就有了使我们壮胆的大盾牌</a:t>
            </a:r>
            <a:r>
              <a:rPr lang="en-US" altLang="zh-CN" dirty="0" smtClean="0"/>
              <a:t>……</a:t>
            </a:r>
          </a:p>
          <a:p>
            <a:endParaRPr lang="zh-CN" altLang="en-US" dirty="0" smtClean="0"/>
          </a:p>
          <a:p>
            <a:endParaRPr lang="zh-CN" altLang="en-US"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77500" lnSpcReduction="20000"/>
          </a:bodyPr>
          <a:lstStyle/>
          <a:p>
            <a:r>
              <a:rPr lang="en-US" altLang="zh-CN" dirty="0" smtClean="0">
                <a:latin typeface="Times New Roman" pitchFamily="18" charset="0"/>
                <a:cs typeface="Times New Roman" pitchFamily="18" charset="0"/>
              </a:rPr>
              <a:t>CLYTEMNESTRA Chanting </a:t>
            </a:r>
          </a:p>
          <a:p>
            <a:r>
              <a:rPr lang="en-US" altLang="zh-CN" dirty="0" smtClean="0">
                <a:latin typeface="Times New Roman" pitchFamily="18" charset="0"/>
                <a:cs typeface="Times New Roman" pitchFamily="18" charset="0"/>
              </a:rPr>
              <a:t>I deem not that the death he died had overmuch of shame: </a:t>
            </a:r>
          </a:p>
          <a:p>
            <a:r>
              <a:rPr lang="en-US" altLang="zh-CN" dirty="0" smtClean="0">
                <a:latin typeface="Times New Roman" pitchFamily="18" charset="0"/>
                <a:cs typeface="Times New Roman" pitchFamily="18" charset="0"/>
              </a:rPr>
              <a:t>for this was he who did provide foul wrong unto his house and name: His daughter, blossom of my womb, He gave unto a deadly doom, Iphigenia, child of tears! And as he wrought, even so he fares. Nor be his vaunt too loud in hell; For by the sword his sin he wrought, And by the sword himself is brought among the dead to dwell.</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77500" lnSpcReduction="20000"/>
          </a:bodyPr>
          <a:lstStyle/>
          <a:p>
            <a:r>
              <a:rPr lang="zh-CN" altLang="en-US" b="1" dirty="0" smtClean="0"/>
              <a:t>克吕泰墨斯特拉 </a:t>
            </a:r>
            <a:r>
              <a:rPr lang="zh-CN" altLang="en-US" dirty="0" smtClean="0"/>
              <a:t>我既不认为他是含辱而死</a:t>
            </a:r>
            <a:r>
              <a:rPr lang="en-US" altLang="zh-CN" dirty="0" smtClean="0"/>
              <a:t>……</a:t>
            </a:r>
            <a:r>
              <a:rPr lang="zh-CN" altLang="en-US" dirty="0" smtClean="0"/>
              <a:t>因为他不是偷偷的毁了他的家，而是公开的杀死了我怀孕给他生的孩子，我所哀悼的伊菲革涅亚。他自作自受，罪有应得，所以他不得在冥府里夸口；因为他死于剑下，偿还了他所欠的血债。</a:t>
            </a:r>
          </a:p>
          <a:p>
            <a:endParaRPr lang="zh-CN" altLang="en-US" dirty="0"/>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en-US" altLang="zh-CN" b="1" i="1" dirty="0" smtClean="0">
                <a:latin typeface="Times New Roman" pitchFamily="18" charset="0"/>
              </a:rPr>
              <a:t>The Libation Bearers</a:t>
            </a:r>
            <a:endParaRPr lang="zh-CN" altLang="en-US" dirty="0"/>
          </a:p>
        </p:txBody>
      </p:sp>
      <p:sp>
        <p:nvSpPr>
          <p:cNvPr id="52227" name="Rectangle 3"/>
          <p:cNvSpPr>
            <a:spLocks noGrp="1" noRot="1" noChangeArrowheads="1"/>
          </p:cNvSpPr>
          <p:nvPr>
            <p:ph sz="half" idx="1"/>
          </p:nvPr>
        </p:nvSpPr>
        <p:spPr>
          <a:xfrm>
            <a:off x="457200" y="1285860"/>
            <a:ext cx="5114932" cy="5286412"/>
          </a:xfrm>
        </p:spPr>
        <p:txBody>
          <a:bodyPr>
            <a:normAutofit fontScale="92500" lnSpcReduction="10000"/>
          </a:bodyPr>
          <a:lstStyle/>
          <a:p>
            <a:pPr eaLnBrk="1" hangingPunct="1">
              <a:lnSpc>
                <a:spcPct val="80000"/>
              </a:lnSpc>
              <a:defRPr/>
            </a:pPr>
            <a:r>
              <a:rPr lang="en-US" altLang="zh-CN" sz="2400" i="1" dirty="0" smtClean="0">
                <a:latin typeface="Times New Roman" pitchFamily="18" charset="0"/>
              </a:rPr>
              <a:t>The Libation Bearers</a:t>
            </a:r>
            <a:r>
              <a:rPr lang="en-US" altLang="zh-CN" sz="2400" dirty="0" smtClean="0">
                <a:latin typeface="Times New Roman" pitchFamily="18" charset="0"/>
              </a:rPr>
              <a:t> continues the tale, opening with </a:t>
            </a:r>
            <a:r>
              <a:rPr lang="en-US" altLang="zh-CN" sz="2400" dirty="0" err="1" smtClean="0">
                <a:latin typeface="Times New Roman" pitchFamily="18" charset="0"/>
              </a:rPr>
              <a:t>Orestes's</a:t>
            </a:r>
            <a:r>
              <a:rPr lang="en-US" altLang="zh-CN" sz="2400" dirty="0" smtClean="0">
                <a:latin typeface="Times New Roman" pitchFamily="18" charset="0"/>
              </a:rPr>
              <a:t> arrival at Agamemnon's tomb. At the tomb, Electra meets Orestes, who has returned from exile in Phocis, and they plan revenge upon Clytemnestra and her lover </a:t>
            </a:r>
            <a:r>
              <a:rPr lang="en-US" altLang="zh-CN" sz="2400" dirty="0" err="1" smtClean="0">
                <a:latin typeface="Times New Roman" pitchFamily="18" charset="0"/>
              </a:rPr>
              <a:t>Aegisthus</a:t>
            </a:r>
            <a:r>
              <a:rPr lang="en-US" altLang="zh-CN" sz="2400" dirty="0" smtClean="0">
                <a:latin typeface="Times New Roman" pitchFamily="18" charset="0"/>
              </a:rPr>
              <a:t>. Clytemnestra's account of a nightmare in which she gives birth to a snake is recounted by the chorus; and this leads her to order Electra, her daughter, to pour libations on Agamemnon's tomb (with the assistance of libation bearers) in hope of making amends. Orestes enters the palace pretending to bear news of his own death, and when Clytemnestra calls in </a:t>
            </a:r>
            <a:r>
              <a:rPr lang="en-US" altLang="zh-CN" sz="2400" dirty="0" err="1" smtClean="0">
                <a:latin typeface="Times New Roman" pitchFamily="18" charset="0"/>
              </a:rPr>
              <a:t>Aegisthus</a:t>
            </a:r>
            <a:r>
              <a:rPr lang="en-US" altLang="zh-CN" sz="2400" dirty="0" smtClean="0">
                <a:latin typeface="Times New Roman" pitchFamily="18" charset="0"/>
              </a:rPr>
              <a:t> to share in the news, Orestes kills them both. Orestes is then beset by the Furies, who avenge the murders of kin in Greek mythology. </a:t>
            </a:r>
          </a:p>
        </p:txBody>
      </p:sp>
      <p:pic>
        <p:nvPicPr>
          <p:cNvPr id="5" name="内容占位符 11" descr="Electra.jpg"/>
          <p:cNvPicPr>
            <a:picLocks noGrp="1" noChangeAspect="1"/>
          </p:cNvPicPr>
          <p:nvPr>
            <p:ph sz="half" idx="2"/>
          </p:nvPr>
        </p:nvPicPr>
        <p:blipFill>
          <a:blip r:embed="rId2" cstate="print"/>
          <a:stretch>
            <a:fillRect/>
          </a:stretch>
        </p:blipFill>
        <p:spPr>
          <a:xfrm>
            <a:off x="5987141" y="1428736"/>
            <a:ext cx="3156859" cy="4525963"/>
          </a:xfrm>
        </p:spPr>
      </p:pic>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The revenge of Orestes</a:t>
            </a:r>
            <a:endParaRPr lang="zh-CN" altLang="en-US" dirty="0"/>
          </a:p>
        </p:txBody>
      </p:sp>
      <p:pic>
        <p:nvPicPr>
          <p:cNvPr id="8" name="内容占位符 7" descr="Orestesslayingclytemnestra.jpg"/>
          <p:cNvPicPr>
            <a:picLocks noGrp="1" noChangeAspect="1"/>
          </p:cNvPicPr>
          <p:nvPr>
            <p:ph sz="half" idx="2"/>
          </p:nvPr>
        </p:nvPicPr>
        <p:blipFill>
          <a:blip r:embed="rId2" cstate="print"/>
          <a:stretch>
            <a:fillRect/>
          </a:stretch>
        </p:blipFill>
        <p:spPr>
          <a:xfrm>
            <a:off x="5000628" y="2071678"/>
            <a:ext cx="3415656" cy="3821268"/>
          </a:xfrm>
        </p:spPr>
      </p:pic>
      <p:sp>
        <p:nvSpPr>
          <p:cNvPr id="5" name="内容占位符 4"/>
          <p:cNvSpPr>
            <a:spLocks noGrp="1"/>
          </p:cNvSpPr>
          <p:nvPr>
            <p:ph sz="half" idx="1"/>
          </p:nvPr>
        </p:nvSpPr>
        <p:spPr/>
        <p:txBody>
          <a:bodyPr/>
          <a:lstStyle/>
          <a:p>
            <a:r>
              <a:rPr lang="en-US" altLang="zh-CN" dirty="0" smtClean="0"/>
              <a:t>The double revenge</a:t>
            </a:r>
          </a:p>
          <a:p>
            <a:endParaRPr lang="en-US" altLang="zh-CN" dirty="0" smtClean="0"/>
          </a:p>
          <a:p>
            <a:r>
              <a:rPr lang="en-US" altLang="zh-CN" dirty="0" smtClean="0"/>
              <a:t>1.for the father</a:t>
            </a:r>
          </a:p>
          <a:p>
            <a:endParaRPr lang="en-US" altLang="zh-CN" dirty="0" smtClean="0"/>
          </a:p>
          <a:p>
            <a:r>
              <a:rPr lang="en-US" altLang="zh-CN" dirty="0" smtClean="0"/>
              <a:t>2.for Argos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For several years Peisistratus was an exile in northern Greece. He laid a solid base for his return, exploiting the silver and gold mines of Mount </a:t>
            </a:r>
            <a:r>
              <a:rPr lang="en-US" dirty="0" err="1" smtClean="0">
                <a:latin typeface="Times New Roman" pitchFamily="18" charset="0"/>
                <a:cs typeface="Times New Roman" pitchFamily="18" charset="0"/>
              </a:rPr>
              <a:t>Pangaeum</a:t>
            </a:r>
            <a:r>
              <a:rPr lang="en-US" dirty="0" smtClean="0">
                <a:latin typeface="Times New Roman" pitchFamily="18" charset="0"/>
                <a:cs typeface="Times New Roman" pitchFamily="18" charset="0"/>
              </a:rPr>
              <a:t> and gaining the support of conservatives in Thebes, Argos, Naxos, and elsewhere. In 546 he went to Eretria on the island of Euboea, with the force provided by his own funds and by his friends, and from this base invaded Attica. At </a:t>
            </a:r>
            <a:r>
              <a:rPr lang="en-US" dirty="0" err="1" smtClean="0">
                <a:latin typeface="Times New Roman" pitchFamily="18" charset="0"/>
                <a:cs typeface="Times New Roman" pitchFamily="18" charset="0"/>
              </a:rPr>
              <a:t>Pallene</a:t>
            </a:r>
            <a:r>
              <a:rPr lang="en-US" dirty="0" smtClean="0">
                <a:latin typeface="Times New Roman" pitchFamily="18" charset="0"/>
                <a:cs typeface="Times New Roman" pitchFamily="18" charset="0"/>
              </a:rPr>
              <a:t>, near Mount Hymettus, he launched a surprise attack on the Athenian army in the heat of midday, while his enemies were gambling or sleeping. After a complete victory, Peisistratus became master of Athens for the third time and remained in power until his death in 527. His sons Hippias and Hipparchus succeeded him.</a:t>
            </a:r>
            <a:endParaRPr lang="zh-CN" altLang="en-US" dirty="0">
              <a:latin typeface="Times New Roman" pitchFamily="18" charset="0"/>
              <a:cs typeface="Times New Roman" pitchFamily="18" charset="0"/>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308" name="Picture 4" descr="200771173844"/>
          <p:cNvPicPr>
            <a:picLocks noChangeAspect="1" noChangeArrowheads="1"/>
          </p:cNvPicPr>
          <p:nvPr/>
        </p:nvPicPr>
        <p:blipFill>
          <a:blip r:embed="rId2" cstate="print"/>
          <a:srcRect/>
          <a:stretch>
            <a:fillRect/>
          </a:stretch>
        </p:blipFill>
        <p:spPr bwMode="auto">
          <a:xfrm>
            <a:off x="1857356" y="1500174"/>
            <a:ext cx="5857916" cy="5081932"/>
          </a:xfrm>
          <a:prstGeom prst="rect">
            <a:avLst/>
          </a:prstGeom>
          <a:noFill/>
        </p:spPr>
      </p:pic>
      <p:sp>
        <p:nvSpPr>
          <p:cNvPr id="4" name="标题 3"/>
          <p:cNvSpPr>
            <a:spLocks noGrp="1"/>
          </p:cNvSpPr>
          <p:nvPr>
            <p:ph type="title"/>
          </p:nvPr>
        </p:nvSpPr>
        <p:spPr>
          <a:xfrm>
            <a:off x="457200" y="642918"/>
            <a:ext cx="8186766" cy="774720"/>
          </a:xfrm>
        </p:spPr>
        <p:txBody>
          <a:bodyPr/>
          <a:lstStyle/>
          <a:p>
            <a:r>
              <a:rPr lang="en-US" altLang="zh-CN" dirty="0" smtClean="0">
                <a:latin typeface="Times New Roman" pitchFamily="18" charset="0"/>
                <a:cs typeface="Times New Roman" pitchFamily="18" charset="0"/>
              </a:rPr>
              <a:t>The Death of Clytemnestra </a:t>
            </a:r>
            <a:endParaRPr lang="zh-CN" altLang="en-US" dirty="0">
              <a:latin typeface="Times New Roman" pitchFamily="18" charset="0"/>
              <a:cs typeface="Times New Roman" pitchFamily="18" charset="0"/>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2800" dirty="0" err="1" smtClean="0">
                <a:latin typeface="Times New Roman" pitchFamily="18" charset="0"/>
                <a:cs typeface="Times New Roman" pitchFamily="18" charset="0"/>
              </a:rPr>
              <a:t>Eumenides</a:t>
            </a:r>
            <a:r>
              <a:rPr lang="en-US" altLang="zh-CN" sz="2800" dirty="0" smtClean="0">
                <a:latin typeface="Times New Roman" pitchFamily="18" charset="0"/>
                <a:cs typeface="Times New Roman" pitchFamily="18" charset="0"/>
              </a:rPr>
              <a:t> </a:t>
            </a:r>
            <a:r>
              <a:rPr lang="en-US" altLang="zh-CN" sz="2800" dirty="0" smtClean="0"/>
              <a:t>(</a:t>
            </a:r>
            <a:r>
              <a:rPr lang="en-US" altLang="zh-CN" sz="2800" dirty="0" err="1" smtClean="0"/>
              <a:t>Erinyes</a:t>
            </a:r>
            <a:r>
              <a:rPr lang="zh-CN" altLang="en-US" sz="2800" dirty="0" smtClean="0"/>
              <a:t>盖亚受孕于乌拉诺斯之血而生</a:t>
            </a:r>
            <a:r>
              <a:rPr lang="en-US" altLang="zh-CN" sz="2800" dirty="0" smtClean="0"/>
              <a:t>)</a:t>
            </a:r>
            <a:endParaRPr lang="zh-CN" altLang="en-US" sz="2800" dirty="0"/>
          </a:p>
        </p:txBody>
      </p:sp>
      <p:pic>
        <p:nvPicPr>
          <p:cNvPr id="6" name="内容占位符 5" descr="The_Remorse_of_Orestes.jpg"/>
          <p:cNvPicPr>
            <a:picLocks noGrp="1" noChangeAspect="1"/>
          </p:cNvPicPr>
          <p:nvPr>
            <p:ph idx="1"/>
          </p:nvPr>
        </p:nvPicPr>
        <p:blipFill>
          <a:blip r:embed="rId2" cstate="print"/>
          <a:stretch>
            <a:fillRect/>
          </a:stretch>
        </p:blipFill>
        <p:spPr>
          <a:xfrm>
            <a:off x="1428728" y="1285860"/>
            <a:ext cx="6096000" cy="5059680"/>
          </a:xfrm>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i="1" dirty="0" smtClean="0">
                <a:latin typeface="Times New Roman" pitchFamily="18" charset="0"/>
                <a:cs typeface="Times New Roman" pitchFamily="18" charset="0"/>
              </a:rPr>
              <a:t>The </a:t>
            </a:r>
            <a:r>
              <a:rPr lang="en-US" altLang="zh-CN" b="1" i="1" dirty="0" err="1" smtClean="0">
                <a:latin typeface="Times New Roman" pitchFamily="18" charset="0"/>
                <a:cs typeface="Times New Roman" pitchFamily="18" charset="0"/>
              </a:rPr>
              <a:t>Eumenides</a:t>
            </a:r>
            <a:endParaRPr lang="zh-CN" altLang="en-US" dirty="0"/>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The priestess of Apollo discovers Orestes as a suppliant in the inner shrine of the god at Delphi, and fronting him the </a:t>
            </a:r>
            <a:r>
              <a:rPr lang="en-US" dirty="0" err="1" smtClean="0">
                <a:latin typeface="Times New Roman" pitchFamily="18" charset="0"/>
                <a:cs typeface="Times New Roman" pitchFamily="18" charset="0"/>
              </a:rPr>
              <a:t>Erinyes</a:t>
            </a:r>
            <a:r>
              <a:rPr lang="en-US" dirty="0" smtClean="0">
                <a:latin typeface="Times New Roman" pitchFamily="18" charset="0"/>
                <a:cs typeface="Times New Roman" pitchFamily="18" charset="0"/>
              </a:rPr>
              <a:t> of his mother, a band of fearsome creatures who, wearied with the pursuit of the fugitive, have fallen on sleep. Under promise of his support, Apollo bids Orestes flee to Athens, where he shall submit his case to judgment and be released from his sufferings. The ghost of </a:t>
            </a:r>
            <a:r>
              <a:rPr lang="en-US" dirty="0" err="1" smtClean="0">
                <a:latin typeface="Times New Roman" pitchFamily="18" charset="0"/>
                <a:cs typeface="Times New Roman" pitchFamily="18" charset="0"/>
              </a:rPr>
              <a:t>Clytaemestra</a:t>
            </a:r>
            <a:r>
              <a:rPr lang="en-US" dirty="0" smtClean="0">
                <a:latin typeface="Times New Roman" pitchFamily="18" charset="0"/>
                <a:cs typeface="Times New Roman" pitchFamily="18" charset="0"/>
              </a:rPr>
              <a:t> rises to upbraid the sleeping </a:t>
            </a:r>
            <a:r>
              <a:rPr lang="en-US" dirty="0" err="1" smtClean="0">
                <a:latin typeface="Times New Roman" pitchFamily="18" charset="0"/>
                <a:cs typeface="Times New Roman" pitchFamily="18" charset="0"/>
              </a:rPr>
              <a:t>Erinyes</a:t>
            </a:r>
            <a:r>
              <a:rPr lang="en-US" dirty="0" smtClean="0">
                <a:latin typeface="Times New Roman" pitchFamily="18" charset="0"/>
                <a:cs typeface="Times New Roman" pitchFamily="18" charset="0"/>
              </a:rPr>
              <a:t> because of their neglect, whereby she is </a:t>
            </a:r>
            <a:r>
              <a:rPr lang="en-US" dirty="0" err="1" smtClean="0">
                <a:latin typeface="Times New Roman" pitchFamily="18" charset="0"/>
                <a:cs typeface="Times New Roman" pitchFamily="18" charset="0"/>
              </a:rPr>
              <a:t>dishonoured</a:t>
            </a:r>
            <a:r>
              <a:rPr lang="en-US" dirty="0" smtClean="0">
                <a:latin typeface="Times New Roman" pitchFamily="18" charset="0"/>
                <a:cs typeface="Times New Roman" pitchFamily="18" charset="0"/>
              </a:rPr>
              <a:t> among the other dead. Awakened by her taunts, they revile Apollo for that he has given sanctuary to a polluted man whom they rightly pursue by reason of their office—to take vengeance on all who shed kindred blood.</a:t>
            </a:r>
            <a:endParaRPr lang="zh-CN" altLang="en-US" dirty="0">
              <a:latin typeface="Times New Roman" pitchFamily="18" charset="0"/>
              <a:cs typeface="Times New Roman" pitchFamily="18" charset="0"/>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The scene shifts to Athens, whither his pursuers have tracked their prey. Orestes, clasping the ancient image of Pallas, implores her protection on the plea that the blood upon his hands has long since been washed away by sacred rites and that his presence has worked harm to none who have given him shelter. The </a:t>
            </a:r>
            <a:r>
              <a:rPr lang="en-US" dirty="0" err="1" smtClean="0">
                <a:latin typeface="Times New Roman" pitchFamily="18" charset="0"/>
                <a:cs typeface="Times New Roman" pitchFamily="18" charset="0"/>
              </a:rPr>
              <a:t>Erinyes</a:t>
            </a:r>
            <a:r>
              <a:rPr lang="en-US" dirty="0" smtClean="0">
                <a:latin typeface="Times New Roman" pitchFamily="18" charset="0"/>
                <a:cs typeface="Times New Roman" pitchFamily="18" charset="0"/>
              </a:rPr>
              <a:t> chant a hymn to bind the soul of their victim with its maddening spell. In answer to Orestes’ call, the goddess appears and with the consent of the </a:t>
            </a:r>
            <a:r>
              <a:rPr lang="en-US" dirty="0" err="1" smtClean="0">
                <a:latin typeface="Times New Roman" pitchFamily="18" charset="0"/>
                <a:cs typeface="Times New Roman" pitchFamily="18" charset="0"/>
              </a:rPr>
              <a:t>Erinyes</a:t>
            </a:r>
            <a:r>
              <a:rPr lang="en-US" dirty="0" smtClean="0">
                <a:latin typeface="Times New Roman" pitchFamily="18" charset="0"/>
                <a:cs typeface="Times New Roman" pitchFamily="18" charset="0"/>
              </a:rPr>
              <a:t> undertakes to judge the case, not by herself alone but with the assistance of a chosen number of her best citizens who are to constitute the jury.</a:t>
            </a:r>
            <a:endParaRPr lang="zh-CN" altLang="en-US" dirty="0">
              <a:latin typeface="Times New Roman" pitchFamily="18" charset="0"/>
              <a:cs typeface="Times New Roman" pitchFamily="18" charset="0"/>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The trial opens with Apollo present as advocate of his suppliant and as representative of Zeus, whose commands he has merely to set forth in all his oracles. Orestes, he declares, slew his mother by his express behest. The accused confesses to the deed but urges in his </a:t>
            </a:r>
            <a:r>
              <a:rPr lang="en-US" dirty="0" err="1" smtClean="0">
                <a:latin typeface="Times New Roman" pitchFamily="18" charset="0"/>
                <a:cs typeface="Times New Roman" pitchFamily="18" charset="0"/>
              </a:rPr>
              <a:t>defence</a:t>
            </a:r>
            <a:r>
              <a:rPr lang="en-US" dirty="0" smtClean="0">
                <a:latin typeface="Times New Roman" pitchFamily="18" charset="0"/>
                <a:cs typeface="Times New Roman" pitchFamily="18" charset="0"/>
              </a:rPr>
              <a:t> that in killing her husband </a:t>
            </a:r>
            <a:r>
              <a:rPr lang="en-US" dirty="0" err="1" smtClean="0">
                <a:latin typeface="Times New Roman" pitchFamily="18" charset="0"/>
                <a:cs typeface="Times New Roman" pitchFamily="18" charset="0"/>
              </a:rPr>
              <a:t>Clytaemestra</a:t>
            </a:r>
            <a:r>
              <a:rPr lang="en-US" dirty="0" smtClean="0">
                <a:latin typeface="Times New Roman" pitchFamily="18" charset="0"/>
                <a:cs typeface="Times New Roman" pitchFamily="18" charset="0"/>
              </a:rPr>
              <a:t> killed his father and that his accusers should justly have taken vengeance upon her. On their rejecting this argument on the ground that the murderess was not blood-kin to him she murdered, Orestes denies blood-kinship with his mother; in which contention he is supported by Apollo, who asserts that the father alone is the proper parent of the child, the mother being only the nurse of the implanted seed.</a:t>
            </a:r>
            <a:endParaRPr lang="zh-CN" altLang="en-US" dirty="0">
              <a:latin typeface="Times New Roman" pitchFamily="18" charset="0"/>
              <a:cs typeface="Times New Roman" pitchFamily="18" charset="0"/>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pPr algn="just"/>
            <a:r>
              <a:rPr lang="en-US" dirty="0" smtClean="0">
                <a:latin typeface="Times New Roman" pitchFamily="18" charset="0"/>
                <a:cs typeface="Times New Roman" pitchFamily="18" charset="0"/>
              </a:rPr>
              <a:t>Athena announces that the court, the first to try a case of homicide, is now established by her for all time to come. The jury cast their ballots; and the goddess, declaring that it is her duty to pronounce final judgment on the case, makes known that her vote is to count for Orestes, who is to win if the ballots are equally divided. Proclaimed victor by the tie, Orestes quits the scene; his antagonists threaten to bring ruin on the land that has denied the justice of their cause. It is the part of Athena by promises of enduring </a:t>
            </a:r>
            <a:r>
              <a:rPr lang="en-US" dirty="0" err="1" smtClean="0">
                <a:latin typeface="Times New Roman" pitchFamily="18" charset="0"/>
                <a:cs typeface="Times New Roman" pitchFamily="18" charset="0"/>
              </a:rPr>
              <a:t>honours</a:t>
            </a:r>
            <a:r>
              <a:rPr lang="en-US" dirty="0" smtClean="0">
                <a:latin typeface="Times New Roman" pitchFamily="18" charset="0"/>
                <a:cs typeface="Times New Roman" pitchFamily="18" charset="0"/>
              </a:rPr>
              <a:t> to assuage their anger; and now no longer Spirits of Wrath but Spirits of Blessing, they are escorted in solemn procession to their sanctuary beneath the Hill of Ares.</a:t>
            </a:r>
            <a:endParaRPr lang="zh-CN" altLang="en-US" dirty="0">
              <a:latin typeface="Times New Roman" pitchFamily="18" charset="0"/>
              <a:cs typeface="Times New Roman" pitchFamily="18" charset="0"/>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ORESTES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[443] Lady Athena, first of all I will take away a great anxiety from your last words. I am not a suppliant in need of purification, nor did I sit at your image with pollution on my hands. I will give you strong proof of this. It is the law for one who is defiled by shedding blood to be barred from speech until he is sprinkled with the blood of a new-born victim by a man who can purify from murder. Long before at other houses I have been thus purified both by victims and by flowing streams.</a:t>
            </a:r>
            <a:endParaRPr lang="zh-CN" altLang="en-US" dirty="0">
              <a:latin typeface="Times New Roman" pitchFamily="18" charset="0"/>
              <a:cs typeface="Times New Roman" pitchFamily="18" charset="0"/>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pPr algn="just"/>
            <a:r>
              <a:rPr lang="en-US" dirty="0" smtClean="0">
                <a:latin typeface="Times New Roman" pitchFamily="18" charset="0"/>
                <a:cs typeface="Times New Roman" pitchFamily="18" charset="0"/>
              </a:rPr>
              <a:t>[453] And so I declare that this concern is out of the way. As to my family, you will soon learn. I am an </a:t>
            </a:r>
            <a:r>
              <a:rPr lang="en-US" dirty="0" err="1" smtClean="0">
                <a:latin typeface="Times New Roman" pitchFamily="18" charset="0"/>
                <a:cs typeface="Times New Roman" pitchFamily="18" charset="0"/>
              </a:rPr>
              <a:t>Argive</a:t>
            </a:r>
            <a:r>
              <a:rPr lang="en-US" dirty="0" smtClean="0">
                <a:latin typeface="Times New Roman" pitchFamily="18" charset="0"/>
                <a:cs typeface="Times New Roman" pitchFamily="18" charset="0"/>
              </a:rPr>
              <a:t>; my father—you rightly inquire about him—was Agamemnon, the commander of the naval forces; along with him, you made Troy, the city of Ilion, to be no city. He did not die nobly, after he came home; but my black-hearted mother killed him after she covered him in a crafty snare that still remains to witness his murder in the bath. And when I came back home, having been an exile in the time before, I killed the woman who gave birth to me, I will not deny it, as the penalty in return for the murder of my dearly-loved father. Together with me </a:t>
            </a:r>
            <a:r>
              <a:rPr lang="en-US" dirty="0" err="1" smtClean="0">
                <a:latin typeface="Times New Roman" pitchFamily="18" charset="0"/>
                <a:cs typeface="Times New Roman" pitchFamily="18" charset="0"/>
              </a:rPr>
              <a:t>Loxias</a:t>
            </a:r>
            <a:r>
              <a:rPr lang="en-US" dirty="0" smtClean="0">
                <a:latin typeface="Times New Roman" pitchFamily="18" charset="0"/>
                <a:cs typeface="Times New Roman" pitchFamily="18" charset="0"/>
              </a:rPr>
              <a:t> is responsible for this deed, because he threatened me with pains, a goad for my heart, if I should fail to do this deed to those who were responsible. You judge whether I acted justly or not; whatever happens to me at your hands, I will be content.</a:t>
            </a:r>
            <a:endParaRPr lang="zh-CN" altLang="en-US" dirty="0">
              <a:latin typeface="Times New Roman" pitchFamily="18" charset="0"/>
              <a:cs typeface="Times New Roman" pitchFamily="18" charset="0"/>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[470] The matter is too great, if any mortal thinks to pass judgment on it; no, it is not lawful even for me to decide on cases of murder that is followed by the quick anger of the Furies, especially since you, by rites fully performed, have come a pure and harmless suppliant to my house; and so I respect you, since you do not bring harm to my city. Yet these women have an office that does not permit them to be dismissed lightly; and if they fail to win their cause, the venom from their resentment will fall upon the ground, an intolerable, perpetual plague afterwards in the land.</a:t>
            </a:r>
            <a:endParaRPr lang="zh-CN" altLang="en-US" dirty="0">
              <a:latin typeface="Times New Roman" pitchFamily="18" charset="0"/>
              <a:cs typeface="Times New Roman" pitchFamily="18" charset="0"/>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[480] So stands the case: either course—to let them stay, to drive them out—brings disaster and perplexity to me. But since this matter has fallen here, I will select judges of homicide bound by oath, and I will establish this tribunal for all time. Summon your witnesses and proofs, sworn evidence to support your case; and I will return when I have chosen the best of my citizens, for them to decide this matter truly, after they take an oath that they will pronounce no judgment contrary to justice.</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a:t>
            </a:r>
            <a:r>
              <a:rPr lang="en-US" i="1" dirty="0" smtClean="0">
                <a:latin typeface="Times New Roman" pitchFamily="18" charset="0"/>
                <a:cs typeface="Times New Roman" pitchFamily="18" charset="0"/>
              </a:rPr>
              <a:t>Exit.</a:t>
            </a:r>
            <a:r>
              <a:rPr lang="en-US"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sz="2400" dirty="0" err="1" smtClean="0">
                <a:latin typeface="Times New Roman" pitchFamily="18" charset="0"/>
                <a:cs typeface="Times New Roman" pitchFamily="18" charset="0"/>
              </a:rPr>
              <a:t>Peisistratos</a:t>
            </a:r>
            <a:r>
              <a:rPr lang="en-US" sz="2400" dirty="0" smtClean="0">
                <a:latin typeface="Times New Roman" pitchFamily="18" charset="0"/>
                <a:cs typeface="Times New Roman" pitchFamily="18" charset="0"/>
              </a:rPr>
              <a:t>   returned to Athens</a:t>
            </a:r>
            <a:r>
              <a:rPr lang="en-US" altLang="zh-CN" sz="2400" dirty="0" smtClean="0"/>
              <a:t/>
            </a:r>
            <a:br>
              <a:rPr lang="en-US" altLang="zh-CN" sz="2400" dirty="0" smtClean="0"/>
            </a:br>
            <a:r>
              <a:rPr lang="zh-CN" altLang="en-US" sz="2400" dirty="0" smtClean="0"/>
              <a:t>（安排自己与装扮成雅典娜女神的菲埃（</a:t>
            </a:r>
            <a:r>
              <a:rPr lang="en-US" altLang="zh-CN" sz="2400" dirty="0" err="1" smtClean="0"/>
              <a:t>Phye</a:t>
            </a:r>
            <a:r>
              <a:rPr lang="zh-CN" altLang="en-US" sz="2400" dirty="0" smtClean="0"/>
              <a:t>）一同进城，以此向众人暗示女神与他的特殊关系）</a:t>
            </a:r>
            <a:endParaRPr lang="zh-CN" altLang="en-US" sz="2400" dirty="0"/>
          </a:p>
        </p:txBody>
      </p:sp>
      <p:pic>
        <p:nvPicPr>
          <p:cNvPr id="7" name="内容占位符 6" descr="800px-Return_of_Peisistratus_to_Athens_with_the_false_Minerva.jpg"/>
          <p:cNvPicPr>
            <a:picLocks noGrp="1" noChangeAspect="1"/>
          </p:cNvPicPr>
          <p:nvPr>
            <p:ph idx="1"/>
          </p:nvPr>
        </p:nvPicPr>
        <p:blipFill>
          <a:blip r:embed="rId2" cstate="print"/>
          <a:stretch>
            <a:fillRect/>
          </a:stretch>
        </p:blipFill>
        <p:spPr>
          <a:xfrm>
            <a:off x="1569703" y="1600200"/>
            <a:ext cx="6004594" cy="4525963"/>
          </a:xfrm>
        </p:spPr>
      </p:pic>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[490] Here is the overturning of new laws, if the wrongful cause of this matricide is to triumph. Now his deed will accustom all men to recklessness; [many sorrowful wounds, given in truth by children, wait for parents in the future time.</a:t>
            </a:r>
          </a:p>
          <a:p>
            <a:r>
              <a:rPr lang="en-US" dirty="0" smtClean="0">
                <a:latin typeface="Times New Roman" pitchFamily="18" charset="0"/>
                <a:cs typeface="Times New Roman" pitchFamily="18" charset="0"/>
              </a:rPr>
              <a:t>[499] For the wrath of us, the Furies who keep watch on mortals, will not come stealthily upon such deeds—I will let loose death in every form. And as he anticipates his neighbor's evils, one man will ask of another when hardship is to end or to decrease; and the poor wretch offers the vain consolation of uncertain remedies.</a:t>
            </a:r>
          </a:p>
          <a:p>
            <a:endParaRPr lang="zh-CN" altLang="en-US" dirty="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[640] Zeus gives greater honor to a father's death, according to what you say; yet he himself bound his aged father, </a:t>
            </a:r>
            <a:r>
              <a:rPr lang="en-US" dirty="0" err="1" smtClean="0">
                <a:latin typeface="Times New Roman" pitchFamily="18" charset="0"/>
                <a:cs typeface="Times New Roman" pitchFamily="18" charset="0"/>
              </a:rPr>
              <a:t>Cronus</a:t>
            </a:r>
            <a:r>
              <a:rPr lang="en-US" dirty="0" smtClean="0">
                <a:latin typeface="Times New Roman" pitchFamily="18" charset="0"/>
                <a:cs typeface="Times New Roman" pitchFamily="18" charset="0"/>
              </a:rPr>
              <a:t>. How does this not contradict what you say? I call on you as witnesses turning to the judges to hear these things.</a:t>
            </a:r>
          </a:p>
          <a:p>
            <a:r>
              <a:rPr lang="en-US" dirty="0" smtClean="0">
                <a:latin typeface="Times New Roman" pitchFamily="18" charset="0"/>
                <a:cs typeface="Times New Roman" pitchFamily="18" charset="0"/>
              </a:rPr>
              <a:t>APOLLO</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[644] Oh, monsters utterly loathed and detested by the gods! Zeus could undo fetters, there is a remedy for that, and many means of release. But when the dust has drawn up the blood of a man, once he is dead, there is no return to life. For this, my father has made no magic spells, although he arranges all other things, turning them up and down; nor does his exercise of force cost him a breath.</a:t>
            </a:r>
          </a:p>
          <a:p>
            <a:endParaRPr lang="zh-CN" altLang="en-US" dirty="0">
              <a:latin typeface="Times New Roman" pitchFamily="18" charset="0"/>
              <a:cs typeface="Times New Roman" pitchFamily="18" charset="0"/>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[652] See how you advocate acquittal for this man! After he has poured out his mother's blood on the ground, shall he then live in his father's house in Argos? Which of the public altars shall he use? What purification rite of the brotherhoods</a:t>
            </a:r>
            <a:r>
              <a:rPr lang="en-US" u="sng" baseline="30000" dirty="0" smtClean="0">
                <a:latin typeface="Times New Roman" pitchFamily="18" charset="0"/>
                <a:cs typeface="Times New Roman" pitchFamily="18" charset="0"/>
              </a:rPr>
              <a:t> </a:t>
            </a:r>
            <a:r>
              <a:rPr lang="en-US" u="sng"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will receive him?</a:t>
            </a:r>
          </a:p>
          <a:p>
            <a:r>
              <a:rPr lang="en-US" dirty="0" smtClean="0">
                <a:latin typeface="Times New Roman" pitchFamily="18" charset="0"/>
                <a:cs typeface="Times New Roman" pitchFamily="18" charset="0"/>
              </a:rPr>
              <a:t>APOLLO</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[657] I will explain this, too, and see how correctly I will speak. The mother of what is called her child is not the parent, but the nurse of the newly-sown embryo. The one who mounts is the parent, whereas she, as a stranger for a stranger, preserves the young plant, if the god does not harm it. And I will show you proof of what I say: a father might exist without a mother. A witness is here at hand, the child of Olympian Zeus, who was not nursed in the darkness of a womb, and she is such a child as no goddess could give birth to.</a:t>
            </a:r>
          </a:p>
          <a:p>
            <a:endParaRPr lang="zh-CN" altLang="en-US"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[667] For my part, Pallas, as in all other matters, as I know how, I will make your city and people great; and I have sent this man as a suppliant to your sanctuary so that he may be faithful for all time, and that you, goddess, might win him and those to come after him as a new ally and so that these pledges of faith might remain always, for the later generations of these people to cherish.</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[674] Am I to assume that enough has been said, and shall I now command these jurors to cast an honest vote according to their judgment?</a:t>
            </a:r>
          </a:p>
          <a:p>
            <a:endParaRPr lang="zh-CN" altLang="en-US" dirty="0"/>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latin typeface="Times New Roman" pitchFamily="18" charset="0"/>
                <a:cs typeface="Times New Roman" pitchFamily="18" charset="0"/>
              </a:rPr>
              <a:t>Eumenides</a:t>
            </a:r>
            <a:r>
              <a:rPr lang="zh-CN" altLang="en-US" dirty="0" smtClean="0">
                <a:latin typeface="Times New Roman" pitchFamily="18" charset="0"/>
                <a:cs typeface="Times New Roman" pitchFamily="18" charset="0"/>
              </a:rPr>
              <a:t> </a:t>
            </a:r>
            <a:r>
              <a:rPr lang="en-US" altLang="zh-CN" dirty="0" smtClean="0">
                <a:latin typeface="Times New Roman" pitchFamily="18" charset="0"/>
                <a:cs typeface="Times New Roman" pitchFamily="18" charset="0"/>
              </a:rPr>
              <a:t>and Apollo</a:t>
            </a:r>
            <a:endParaRPr lang="zh-CN" altLang="en-US" dirty="0">
              <a:latin typeface="Times New Roman" pitchFamily="18" charset="0"/>
              <a:cs typeface="Times New Roman" pitchFamily="18" charset="0"/>
            </a:endParaRPr>
          </a:p>
        </p:txBody>
      </p:sp>
      <p:graphicFrame>
        <p:nvGraphicFramePr>
          <p:cNvPr id="4" name="内容占位符 3"/>
          <p:cNvGraphicFramePr>
            <a:graphicFrameLocks noGrp="1"/>
          </p:cNvGraphicFramePr>
          <p:nvPr>
            <p:ph idx="1"/>
          </p:nvPr>
        </p:nvGraphicFramePr>
        <p:xfrm>
          <a:off x="457200" y="1854200"/>
          <a:ext cx="8229600" cy="2118360"/>
        </p:xfrm>
        <a:graphic>
          <a:graphicData uri="http://schemas.openxmlformats.org/drawingml/2006/table">
            <a:tbl>
              <a:tblPr firstRow="1" bandRow="1">
                <a:tableStyleId>{5C22544A-7EE6-4342-B048-85BDC9FD1C3A}</a:tableStyleId>
              </a:tblPr>
              <a:tblGrid>
                <a:gridCol w="4114800"/>
                <a:gridCol w="4114800"/>
              </a:tblGrid>
              <a:tr h="0">
                <a:tc>
                  <a:txBody>
                    <a:bodyPr/>
                    <a:lstStyle/>
                    <a:p>
                      <a:r>
                        <a:rPr lang="en-US" altLang="zh-CN" dirty="0" err="1" smtClean="0"/>
                        <a:t>Eumenides</a:t>
                      </a:r>
                      <a:endParaRPr lang="zh-CN" altLang="en-US" dirty="0"/>
                    </a:p>
                  </a:txBody>
                  <a:tcPr/>
                </a:tc>
                <a:tc>
                  <a:txBody>
                    <a:bodyPr/>
                    <a:lstStyle/>
                    <a:p>
                      <a:r>
                        <a:rPr lang="en-US" altLang="zh-CN" dirty="0" smtClean="0"/>
                        <a:t>Apollo</a:t>
                      </a:r>
                      <a:endParaRPr lang="zh-CN" altLang="en-US" dirty="0"/>
                    </a:p>
                  </a:txBody>
                  <a:tcPr/>
                </a:tc>
              </a:tr>
              <a:tr h="370840">
                <a:tc>
                  <a:txBody>
                    <a:bodyPr/>
                    <a:lstStyle/>
                    <a:p>
                      <a:r>
                        <a:rPr lang="zh-CN" altLang="en-US" dirty="0" smtClean="0"/>
                        <a:t>血缘优先</a:t>
                      </a:r>
                      <a:endParaRPr lang="zh-CN" altLang="en-US" dirty="0"/>
                    </a:p>
                  </a:txBody>
                  <a:tcPr/>
                </a:tc>
                <a:tc>
                  <a:txBody>
                    <a:bodyPr/>
                    <a:lstStyle/>
                    <a:p>
                      <a:r>
                        <a:rPr lang="zh-CN" altLang="en-US" dirty="0" smtClean="0"/>
                        <a:t>婚姻优先</a:t>
                      </a:r>
                      <a:endParaRPr lang="zh-CN" altLang="en-US" dirty="0"/>
                    </a:p>
                  </a:txBody>
                  <a:tcPr/>
                </a:tc>
              </a:tr>
              <a:tr h="370840">
                <a:tc>
                  <a:txBody>
                    <a:bodyPr/>
                    <a:lstStyle/>
                    <a:p>
                      <a:r>
                        <a:rPr lang="zh-CN" altLang="en-US" dirty="0" smtClean="0"/>
                        <a:t>母权</a:t>
                      </a:r>
                      <a:endParaRPr lang="zh-CN" altLang="en-US" dirty="0"/>
                    </a:p>
                  </a:txBody>
                  <a:tcPr/>
                </a:tc>
                <a:tc>
                  <a:txBody>
                    <a:bodyPr/>
                    <a:lstStyle/>
                    <a:p>
                      <a:r>
                        <a:rPr lang="zh-CN" altLang="en-US" dirty="0" smtClean="0"/>
                        <a:t>父权</a:t>
                      </a:r>
                      <a:endParaRPr lang="zh-CN" altLang="en-US" dirty="0"/>
                    </a:p>
                  </a:txBody>
                  <a:tcPr/>
                </a:tc>
              </a:tr>
              <a:tr h="370840">
                <a:tc>
                  <a:txBody>
                    <a:bodyPr/>
                    <a:lstStyle/>
                    <a:p>
                      <a:r>
                        <a:rPr lang="zh-CN" altLang="en-US" dirty="0" smtClean="0"/>
                        <a:t>上一代神的世系，与雅典娜不同派系，但雅典娜对其礼敬有加</a:t>
                      </a:r>
                      <a:endParaRPr lang="zh-CN" altLang="en-US" dirty="0"/>
                    </a:p>
                  </a:txBody>
                  <a:tcPr/>
                </a:tc>
                <a:tc>
                  <a:txBody>
                    <a:bodyPr/>
                    <a:lstStyle/>
                    <a:p>
                      <a:r>
                        <a:rPr lang="zh-CN" altLang="en-US" dirty="0" smtClean="0"/>
                        <a:t>与雅典娜同是宙斯世系中的成员</a:t>
                      </a:r>
                      <a:endParaRPr lang="zh-CN" altLang="en-US" dirty="0"/>
                    </a:p>
                  </a:txBody>
                  <a:tcPr/>
                </a:tc>
              </a:tr>
              <a:tr h="370840">
                <a:tc>
                  <a:txBody>
                    <a:bodyPr/>
                    <a:lstStyle/>
                    <a:p>
                      <a:r>
                        <a:rPr lang="zh-CN" altLang="en-US" dirty="0" smtClean="0"/>
                        <a:t>贵族</a:t>
                      </a:r>
                      <a:r>
                        <a:rPr lang="en-US" altLang="zh-CN" dirty="0" smtClean="0"/>
                        <a:t>——</a:t>
                      </a:r>
                      <a:r>
                        <a:rPr lang="zh-CN" altLang="en-US" dirty="0" smtClean="0"/>
                        <a:t>寡头政治</a:t>
                      </a:r>
                      <a:endParaRPr lang="zh-CN" altLang="en-US" dirty="0"/>
                    </a:p>
                  </a:txBody>
                  <a:tcPr/>
                </a:tc>
                <a:tc>
                  <a:txBody>
                    <a:bodyPr/>
                    <a:lstStyle/>
                    <a:p>
                      <a:r>
                        <a:rPr lang="zh-CN" altLang="en-US" dirty="0" smtClean="0"/>
                        <a:t>民主派</a:t>
                      </a:r>
                      <a:r>
                        <a:rPr lang="en-US" altLang="zh-CN" dirty="0" smtClean="0"/>
                        <a:t>——</a:t>
                      </a:r>
                      <a:r>
                        <a:rPr lang="zh-CN" altLang="en-US" dirty="0" smtClean="0"/>
                        <a:t>民主政治</a:t>
                      </a:r>
                      <a:endParaRPr lang="zh-CN" altLang="en-US" dirty="0"/>
                    </a:p>
                  </a:txBody>
                  <a:tcPr/>
                </a:tc>
              </a:tr>
            </a:tbl>
          </a:graphicData>
        </a:graphic>
      </p:graphicFrame>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0" y="428604"/>
            <a:ext cx="8786842" cy="5697559"/>
          </a:xfrm>
        </p:spPr>
        <p:txBody>
          <a:bodyPr>
            <a:normAutofit fontScale="700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[681] Hear now my ordinance, people of Attica, as you judge the first trial for bloodshed. In the future, even as now, this court of judges will always exist for the people of </a:t>
            </a:r>
            <a:r>
              <a:rPr lang="en-US" dirty="0" err="1" smtClean="0">
                <a:latin typeface="Times New Roman" pitchFamily="18" charset="0"/>
                <a:cs typeface="Times New Roman" pitchFamily="18" charset="0"/>
              </a:rPr>
              <a:t>Aegeus</a:t>
            </a:r>
            <a:r>
              <a:rPr lang="en-US" dirty="0" smtClean="0">
                <a:latin typeface="Times New Roman" pitchFamily="18" charset="0"/>
                <a:cs typeface="Times New Roman" pitchFamily="18" charset="0"/>
              </a:rPr>
              <a:t>. And this Hill of Ares,</a:t>
            </a:r>
            <a:r>
              <a:rPr lang="en-US" u="sng" baseline="30000"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the seat and camp of the Amazons, when they came with an army in resentment against </a:t>
            </a:r>
            <a:r>
              <a:rPr lang="en-US" dirty="0" err="1" smtClean="0">
                <a:latin typeface="Times New Roman" pitchFamily="18" charset="0"/>
                <a:cs typeface="Times New Roman" pitchFamily="18" charset="0"/>
              </a:rPr>
              <a:t>Theseus</a:t>
            </a:r>
            <a:r>
              <a:rPr lang="en-US" dirty="0" smtClean="0">
                <a:latin typeface="Times New Roman" pitchFamily="18" charset="0"/>
                <a:cs typeface="Times New Roman" pitchFamily="18" charset="0"/>
              </a:rPr>
              <a:t>, and in those days built up this new citadel with lofty towers to rival his, and sacrificed to Ares, from which this rock takes its name, the Hill of Ares: on this hill, the reverence of the citizens, and fear, its kinsman, will hold them back from doing wrong by day and night alike, so long as they themselves do not pollute the laws with evil streams; if you stain clear water with filth, you will never find a drink.</a:t>
            </a:r>
          </a:p>
          <a:p>
            <a:r>
              <a:rPr lang="en-US" dirty="0" smtClean="0">
                <a:latin typeface="Times New Roman" pitchFamily="18" charset="0"/>
                <a:cs typeface="Times New Roman" pitchFamily="18" charset="0"/>
              </a:rPr>
              <a:t>[696] Neither anarchy nor tyranny—this I counsel my citizens to support and respect, and not to drive fear wholly out of the city. For who among mortals, if he fears nothing, is righteous? Stand in just awe of such majesty, and you will have a defense for your land and salvation of your city, such as no man has, either among the Scythians or in </a:t>
            </a:r>
            <a:r>
              <a:rPr lang="en-US" dirty="0" err="1" smtClean="0">
                <a:latin typeface="Times New Roman" pitchFamily="18" charset="0"/>
                <a:cs typeface="Times New Roman" pitchFamily="18" charset="0"/>
              </a:rPr>
              <a:t>Pelops</a:t>
            </a:r>
            <a:r>
              <a:rPr lang="en-US" dirty="0" smtClean="0">
                <a:latin typeface="Times New Roman" pitchFamily="18" charset="0"/>
                <a:cs typeface="Times New Roman" pitchFamily="18" charset="0"/>
              </a:rPr>
              <a:t>' realm. I establish this tribunal, untouched by greed, worthy of reverence, quick to anger, awake on behalf of those who sleep, a guardian of the land.</a:t>
            </a:r>
          </a:p>
          <a:p>
            <a:endParaRPr lang="zh-CN" altLang="en-US" dirty="0"/>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[734] It is my duty to give the final judgment and I shall cast my vote for Orestes. For there was no mother who gave me birth; and in all things, except for marriage, whole-heartedly I am for the male and entirely on the father's side. Therefore, I will not award greater honor to the death of a woman who killed her husband, the master of the house. Orestes wins, even if the vote comes out equal. Cast the ballots out of the urns, as quickly as possible, you jurors who have been assigned this task.</a:t>
            </a:r>
            <a:endParaRPr lang="zh-CN" altLang="en-US" dirty="0">
              <a:latin typeface="Times New Roman" pitchFamily="18" charset="0"/>
              <a:cs typeface="Times New Roman" pitchFamily="18" charset="0"/>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雅典娜的理由</a:t>
            </a:r>
            <a:endParaRPr lang="zh-CN" altLang="en-US" dirty="0"/>
          </a:p>
        </p:txBody>
      </p:sp>
      <p:sp>
        <p:nvSpPr>
          <p:cNvPr id="3" name="内容占位符 2"/>
          <p:cNvSpPr>
            <a:spLocks noGrp="1"/>
          </p:cNvSpPr>
          <p:nvPr>
            <p:ph idx="1"/>
          </p:nvPr>
        </p:nvSpPr>
        <p:spPr/>
        <p:txBody>
          <a:bodyPr/>
          <a:lstStyle/>
          <a:p>
            <a:r>
              <a:rPr lang="en-US" altLang="zh-CN" dirty="0" smtClean="0"/>
              <a:t>“</a:t>
            </a:r>
            <a:r>
              <a:rPr lang="zh-CN" altLang="en-US" dirty="0" smtClean="0"/>
              <a:t>我将把这一票投给奥瑞斯特斯。 </a:t>
            </a:r>
            <a:r>
              <a:rPr lang="en-US" altLang="zh-CN" dirty="0" smtClean="0"/>
              <a:t> </a:t>
            </a:r>
            <a:r>
              <a:rPr lang="zh-CN" altLang="en-US" dirty="0" smtClean="0"/>
              <a:t>因为没有母亲生育我。 除结婚外，我欣赏男人所有的东西， 合我心意。我完全属于我的父亲。 因此，我定不会优待那个女人， 她杀死丈夫，这个一家之主。</a:t>
            </a:r>
            <a:r>
              <a:rPr lang="en-US" altLang="zh-CN" dirty="0" smtClean="0"/>
              <a:t>”</a:t>
            </a:r>
            <a:endParaRPr lang="zh-CN" altLang="en-US"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[777] Younger gods, you have ridden down the ancient laws and have taken them from my hands!</a:t>
            </a:r>
            <a:r>
              <a:rPr lang="en-US" u="sng" baseline="30000"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And I —dishonored, unhappy, deeply angry—on this land, alas, I will release venom from my heart, venom in return for my grief, drops that the land cannot endure. From it, a blight that destroys leaves, destroys children—a just return—speeding over the plain, will cast infection on the land to ruin mortals. I groan aloud. What shall I do? I am mocked by the people. What I have suffered is unbearable. Ah, cruel indeed are the wrongs of the daughters of Night, mourning over dishonor!</a:t>
            </a:r>
            <a:endParaRPr lang="zh-CN" altLang="en-US" dirty="0">
              <a:latin typeface="Times New Roman" pitchFamily="18" charset="0"/>
              <a:cs typeface="Times New Roman" pitchFamily="18" charset="0"/>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latin typeface="Times New Roman" pitchFamily="18" charset="0"/>
                <a:cs typeface="Times New Roman" pitchFamily="18" charset="0"/>
              </a:rPr>
              <a:t>Eumenides</a:t>
            </a:r>
            <a:r>
              <a:rPr lang="en-US" altLang="zh-CN" dirty="0" smtClean="0">
                <a:latin typeface="Times New Roman" pitchFamily="18" charset="0"/>
                <a:cs typeface="Times New Roman" pitchFamily="18" charset="0"/>
              </a:rPr>
              <a:t> and Athena</a:t>
            </a:r>
            <a:endParaRPr lang="zh-CN" altLang="en-US" dirty="0">
              <a:latin typeface="Times New Roman" pitchFamily="18" charset="0"/>
              <a:cs typeface="Times New Roman" pitchFamily="18" charset="0"/>
            </a:endParaRPr>
          </a:p>
        </p:txBody>
      </p:sp>
      <p:graphicFrame>
        <p:nvGraphicFramePr>
          <p:cNvPr id="4" name="内容占位符 3"/>
          <p:cNvGraphicFramePr>
            <a:graphicFrameLocks noGrp="1"/>
          </p:cNvGraphicFramePr>
          <p:nvPr>
            <p:ph idx="1"/>
          </p:nvPr>
        </p:nvGraphicFramePr>
        <p:xfrm>
          <a:off x="457200" y="1600200"/>
          <a:ext cx="8229600" cy="357632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zh-CN" altLang="en-US" dirty="0" smtClean="0"/>
                        <a:t>复仇女神</a:t>
                      </a:r>
                      <a:endParaRPr lang="zh-CN" altLang="en-US" dirty="0"/>
                    </a:p>
                  </a:txBody>
                  <a:tcPr/>
                </a:tc>
                <a:tc>
                  <a:txBody>
                    <a:bodyPr/>
                    <a:lstStyle/>
                    <a:p>
                      <a:r>
                        <a:rPr lang="zh-CN" altLang="en-US" dirty="0" smtClean="0"/>
                        <a:t>雅典娜</a:t>
                      </a:r>
                      <a:endParaRPr lang="zh-CN" altLang="en-US" dirty="0"/>
                    </a:p>
                  </a:txBody>
                  <a:tcPr/>
                </a:tc>
              </a:tr>
              <a:tr h="370840">
                <a:tc>
                  <a:txBody>
                    <a:bodyPr/>
                    <a:lstStyle/>
                    <a:p>
                      <a:r>
                        <a:rPr lang="zh-CN" altLang="en-US" dirty="0" smtClean="0"/>
                        <a:t>旧法权：来自不可捉摸的古老时代（夜的女儿），凶狠野蛮，好战（贵族的作风）</a:t>
                      </a:r>
                      <a:endParaRPr lang="zh-CN" altLang="en-US" dirty="0"/>
                    </a:p>
                  </a:txBody>
                  <a:tcPr/>
                </a:tc>
                <a:tc>
                  <a:txBody>
                    <a:bodyPr/>
                    <a:lstStyle/>
                    <a:p>
                      <a:r>
                        <a:rPr lang="zh-CN" altLang="en-US" dirty="0" smtClean="0"/>
                        <a:t>新法权：起源于宙斯的创造</a:t>
                      </a:r>
                      <a:endParaRPr lang="en-US" altLang="zh-CN" dirty="0" smtClean="0"/>
                    </a:p>
                    <a:p>
                      <a:r>
                        <a:rPr lang="zh-CN" altLang="en-US" dirty="0" smtClean="0"/>
                        <a:t>文明</a:t>
                      </a:r>
                      <a:endParaRPr lang="zh-CN" altLang="en-US" dirty="0"/>
                    </a:p>
                  </a:txBody>
                  <a:tcPr/>
                </a:tc>
              </a:tr>
              <a:tr h="370840">
                <a:tc>
                  <a:txBody>
                    <a:bodyPr/>
                    <a:lstStyle/>
                    <a:p>
                      <a:r>
                        <a:rPr lang="zh-CN" altLang="en-US" dirty="0" smtClean="0"/>
                        <a:t>阿特柔斯家族的诅咒：冤冤相报</a:t>
                      </a:r>
                      <a:endParaRPr lang="zh-CN" altLang="en-US" dirty="0"/>
                    </a:p>
                  </a:txBody>
                  <a:tcPr/>
                </a:tc>
                <a:tc>
                  <a:txBody>
                    <a:bodyPr/>
                    <a:lstStyle/>
                    <a:p>
                      <a:r>
                        <a:rPr lang="zh-CN" altLang="en-US" dirty="0" smtClean="0"/>
                        <a:t>随着俄瑞斯忒斯被法庭赦免，走出冤冤相报的两难处境</a:t>
                      </a:r>
                      <a:endParaRPr lang="zh-CN" altLang="en-US" dirty="0"/>
                    </a:p>
                  </a:txBody>
                  <a:tcPr/>
                </a:tc>
              </a:tr>
              <a:tr h="370840">
                <a:tc>
                  <a:txBody>
                    <a:bodyPr/>
                    <a:lstStyle/>
                    <a:p>
                      <a:r>
                        <a:rPr lang="zh-CN" altLang="en-US" dirty="0" smtClean="0"/>
                        <a:t>誓言不可违背</a:t>
                      </a:r>
                      <a:r>
                        <a:rPr lang="en-US" altLang="zh-CN" dirty="0" smtClean="0"/>
                        <a:t>——</a:t>
                      </a:r>
                      <a:r>
                        <a:rPr lang="zh-CN" altLang="en-US" dirty="0" smtClean="0"/>
                        <a:t>古风时代的习俗</a:t>
                      </a:r>
                      <a:endParaRPr lang="zh-CN" altLang="en-US" dirty="0"/>
                    </a:p>
                  </a:txBody>
                  <a:tcPr/>
                </a:tc>
                <a:tc>
                  <a:txBody>
                    <a:bodyPr/>
                    <a:lstStyle/>
                    <a:p>
                      <a:r>
                        <a:rPr lang="zh-CN" altLang="en-US" dirty="0" smtClean="0"/>
                        <a:t>把有争议的问题作为司法程序的对象</a:t>
                      </a:r>
                      <a:r>
                        <a:rPr lang="en-US" altLang="zh-CN" dirty="0" smtClean="0"/>
                        <a:t>——</a:t>
                      </a:r>
                      <a:r>
                        <a:rPr lang="zh-CN" altLang="en-US" dirty="0" smtClean="0"/>
                        <a:t>公民参政的可能</a:t>
                      </a:r>
                      <a:endParaRPr lang="zh-CN" altLang="en-US" dirty="0"/>
                    </a:p>
                  </a:txBody>
                  <a:tcPr/>
                </a:tc>
              </a:tr>
              <a:tr h="370840">
                <a:tc>
                  <a:txBody>
                    <a:bodyPr/>
                    <a:lstStyle/>
                    <a:p>
                      <a:r>
                        <a:rPr lang="zh-CN" altLang="en-US" dirty="0" smtClean="0"/>
                        <a:t>解决问题的方式是复仇</a:t>
                      </a:r>
                      <a:endParaRPr lang="zh-CN" altLang="en-US" dirty="0"/>
                    </a:p>
                  </a:txBody>
                  <a:tcPr/>
                </a:tc>
                <a:tc>
                  <a:txBody>
                    <a:bodyPr/>
                    <a:lstStyle/>
                    <a:p>
                      <a:r>
                        <a:rPr lang="zh-CN" altLang="en-US" dirty="0" smtClean="0"/>
                        <a:t>解决问题的方式是调查取证</a:t>
                      </a:r>
                      <a:endParaRPr lang="zh-CN" altLang="en-US" dirty="0"/>
                    </a:p>
                  </a:txBody>
                  <a:tcPr/>
                </a:tc>
              </a:tr>
              <a:tr h="370840">
                <a:tc>
                  <a:txBody>
                    <a:bodyPr/>
                    <a:lstStyle/>
                    <a:p>
                      <a:r>
                        <a:rPr lang="zh-CN" altLang="en-US" dirty="0" smtClean="0"/>
                        <a:t>家族成员间的爱恨情仇秩序</a:t>
                      </a:r>
                      <a:r>
                        <a:rPr lang="en-US" altLang="zh-CN" dirty="0" err="1" smtClean="0"/>
                        <a:t>oikos</a:t>
                      </a:r>
                      <a:r>
                        <a:rPr lang="en-US" altLang="zh-CN" dirty="0" smtClean="0"/>
                        <a:t>——</a:t>
                      </a:r>
                      <a:r>
                        <a:rPr lang="zh-CN" altLang="en-US" dirty="0" smtClean="0"/>
                        <a:t>贵族政治的逻辑</a:t>
                      </a:r>
                      <a:endParaRPr lang="zh-CN" altLang="en-US" dirty="0"/>
                    </a:p>
                  </a:txBody>
                  <a:tcPr/>
                </a:tc>
                <a:tc>
                  <a:txBody>
                    <a:bodyPr/>
                    <a:lstStyle/>
                    <a:p>
                      <a:r>
                        <a:rPr lang="zh-CN" altLang="en-US" dirty="0" smtClean="0"/>
                        <a:t>公民的友爱</a:t>
                      </a:r>
                      <a:r>
                        <a:rPr lang="en-US" altLang="zh-CN" dirty="0" smtClean="0"/>
                        <a:t>-polis</a:t>
                      </a:r>
                      <a:r>
                        <a:rPr lang="zh-CN" altLang="en-US" dirty="0" smtClean="0"/>
                        <a:t>，一致对外</a:t>
                      </a:r>
                      <a:r>
                        <a:rPr lang="en-US" altLang="zh-CN" dirty="0" smtClean="0"/>
                        <a:t>——</a:t>
                      </a:r>
                      <a:r>
                        <a:rPr lang="zh-CN" altLang="en-US" dirty="0" smtClean="0"/>
                        <a:t>民主政治的要求</a:t>
                      </a:r>
                      <a:endParaRPr lang="zh-CN" altLang="en-US" dirty="0"/>
                    </a:p>
                  </a:txBody>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b="1" dirty="0" smtClean="0">
                <a:latin typeface="Times New Roman" pitchFamily="18" charset="0"/>
                <a:cs typeface="Times New Roman" pitchFamily="18" charset="0"/>
              </a:rPr>
              <a:t>Tyrant of Athens</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Peisistratus was master of Athens by the use of force, so in Greek terms he was a </a:t>
            </a:r>
            <a:r>
              <a:rPr lang="en-US" i="1" dirty="0" err="1" smtClean="0">
                <a:latin typeface="Times New Roman" pitchFamily="18" charset="0"/>
                <a:cs typeface="Times New Roman" pitchFamily="18" charset="0"/>
              </a:rPr>
              <a:t>tyrannos</a:t>
            </a:r>
            <a:r>
              <a:rPr lang="en-US" dirty="0" smtClean="0">
                <a:latin typeface="Times New Roman" pitchFamily="18" charset="0"/>
                <a:cs typeface="Times New Roman" pitchFamily="18" charset="0"/>
              </a:rPr>
              <a:t>. He maintained a mercenary bodyguard, composed in part of Scythian archers; he may have disarmed the citizens; and he certainly placed hostages from major families in safekeeping on the island of Naxos. Yet he preserved the constitutional  forms of government and made them operate more efficiently. Some aristocrats cooperated and were permitted to hold the yearly post of archon; others went into exile. Once Peisistratus, accused of homicide, appeared before the court on the day of the trial, but his accuser dared not press the charge.</a:t>
            </a:r>
            <a:endParaRPr lang="zh-CN" altLang="en-US" dirty="0">
              <a:latin typeface="Times New Roman" pitchFamily="18" charset="0"/>
              <a:cs typeface="Times New Roman" pitchFamily="18" charset="0"/>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[794] Be persuaded by me not to bear it with heavy lament. For you have not been defeated; the trial resulted fairly in an equal vote, without disgrace to you; but clear testimony from Zeus was present, and he himself who spoke the oracle himself gave witness that Orestes should not suffer harm for his deed. Do not be angry, do not hurl your heavy rage on this land, or cause barrenness, letting loose drops whose savage spirit will devour the seed. For I promise you most sacredly that you will have a cavernous sanctuary in a righteous land, where you will sit on shining thrones at your hearths, worshipped with honor by my citizens here.</a:t>
            </a:r>
            <a:endParaRPr lang="zh-CN" altLang="en-US" dirty="0">
              <a:latin typeface="Times New Roman" pitchFamily="18" charset="0"/>
              <a:cs typeface="Times New Roman" pitchFamily="18" charset="0"/>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[808] Younger gods, you have ridden down the ancient laws and have taken them from my hands! And I —dishonored, unhappy, deeply angry—on this land, alas, I will release venom from my heart, venom in return for my grief, drops that the land cannot endure. From it a blight that destroys leaves, destroys children—a just return—speeding over the plain, will cast infection on the land to ruin mortals. I groan aloud. What shall I do? I am mocked by the people. What I have suffered is unbearable. Ah, cruel indeed are the wrongs of the daughters of Night, mourning over dishonor!</a:t>
            </a:r>
            <a:endParaRPr lang="zh-CN" altLang="en-US" dirty="0">
              <a:latin typeface="Times New Roman" pitchFamily="18" charset="0"/>
              <a:cs typeface="Times New Roman" pitchFamily="18" charset="0"/>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[824] You are not dishonored; so, although you are goddesses, do not, in excessive rage, blight past all cure a land of mortals. I also rely on Zeus—what need is there to mention that?—and I alone of the gods know the keys to the house where his thunderbolt is sealed. But there is no need of that. So yield to my persuasion and do not hurl the words of a reckless tongue against the land, that all things bearing fruit will not prosper. Calm the black wave's bitter anger, since you will receive proud honors and will live with me. And when you have the first-fruits of this great land forever, offerings on behalf of children and of marriage rites, you will praise my counsel.</a:t>
            </a:r>
            <a:endParaRPr lang="zh-CN" altLang="en-US" dirty="0">
              <a:latin typeface="Times New Roman" pitchFamily="18" charset="0"/>
              <a:cs typeface="Times New Roman" pitchFamily="18" charset="0"/>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625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[848] I will endure your anger, for you are older, and in that respect you are surely wiser than I; yet Zeus has given me, too, no mean understanding. But as for you, if you go to a foreign land, you will come to love this land—I forewarn you. For time, flowing on, will bring greater honor to these citizens. And you, having a seat of honor at the house of </a:t>
            </a:r>
            <a:r>
              <a:rPr lang="en-US" dirty="0" err="1" smtClean="0">
                <a:latin typeface="Times New Roman" pitchFamily="18" charset="0"/>
                <a:cs typeface="Times New Roman" pitchFamily="18" charset="0"/>
              </a:rPr>
              <a:t>Erechtheus</a:t>
            </a:r>
            <a:r>
              <a:rPr lang="en-US" dirty="0" smtClean="0">
                <a:latin typeface="Times New Roman" pitchFamily="18" charset="0"/>
                <a:cs typeface="Times New Roman" pitchFamily="18" charset="0"/>
              </a:rPr>
              <a:t>, will obtain from hosts of men and women more than you could ever win from other mortals. So do not cast on my realm keen incentives to bloodshed, harmful to young hearts, maddening them with a fury not of wine; and do not, as if taking the heart out of fighting cocks, plant in my people the spirit of tribal war and boldness against each other. Let their war be with foreign enemies, and without stint for one in whom there will be a terrible passion for glory; but I say there will be no battling of birds within the home.</a:t>
            </a:r>
          </a:p>
          <a:p>
            <a:r>
              <a:rPr lang="en-US" dirty="0" smtClean="0">
                <a:latin typeface="Times New Roman" pitchFamily="18" charset="0"/>
                <a:cs typeface="Times New Roman" pitchFamily="18" charset="0"/>
              </a:rPr>
              <a:t>[867] It is possible for you to choose such things from me: bestowing good, receiving good, well honored in this land that is most beloved to the gods.</a:t>
            </a:r>
          </a:p>
          <a:p>
            <a:endParaRPr lang="zh-CN" altLang="en-US" dirty="0">
              <a:latin typeface="Times New Roman" pitchFamily="18" charset="0"/>
              <a:cs typeface="Times New Roman" pitchFamily="18" charset="0"/>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625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[870] For me to suffer this, alas! For me, with ancient wisdom, to live beneath the earth, alas, without honor, unclean! I am breathing fury and utter rage. Oh, oh the shame of it! What anguish steals into my breast! Hear my anger, mother Night; for the deceptions of the gods, hard to fight, have deprived me of my ancient honors, bringing me to nothing.</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[880] No, I will not grow tired of telling you about these good things, so you will never be able to say that you, an ancient goddess, were cast out, dishonored and banished, from this land by me, a younger goddess, and by the mortal guardians of my city. But if you give holy reverence to Persuasion, the sweetness and charm of my tongue, then you might remain. But if you are not willing to stay, then surely it would be unjust for you to inflict on this city any wrath or rage or harm to the people. For it is possible for you to have a share of the land justly, with full honors.</a:t>
            </a:r>
          </a:p>
          <a:p>
            <a:endParaRPr lang="zh-CN" altLang="en-US" dirty="0"/>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[892] Lady Athena, what place do you say I will have?</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[893] One free from all pain and distress; accept it.</a:t>
            </a:r>
          </a:p>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[894] Say that I have accepted it, what honor awaits me?</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[895] That no house will flourish without you.</a:t>
            </a:r>
          </a:p>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[896] Will you gain for me the possession of such power?</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[897] Yes, for we will set straight the fortunes of those who worship.</a:t>
            </a:r>
          </a:p>
          <a:p>
            <a:endParaRPr lang="en-US" dirty="0" smtClean="0">
              <a:latin typeface="Times New Roman" pitchFamily="18" charset="0"/>
              <a:cs typeface="Times New Roman" pitchFamily="18" charset="0"/>
            </a:endParaRPr>
          </a:p>
          <a:p>
            <a:endParaRPr lang="zh-CN" altLang="en-US"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[898] And will you give me a pledge for all time?</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[899] Yes, for I have no need to say what I will not accomplish.</a:t>
            </a:r>
          </a:p>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[900] It seems you will win me by your spells; I am letting go my anger.</a:t>
            </a:r>
          </a:p>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[901] Then stay in the land and you will gain other friends.</a:t>
            </a:r>
          </a:p>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[902] What blessings then do you advise me to invoke on this land?</a:t>
            </a:r>
          </a:p>
          <a:p>
            <a:endParaRPr lang="zh-CN" altLang="en-US"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ATHENA</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[903] Blessings that aim at a victory not evil; blessings from the earth and from the waters of the sea and from the heavens: that the breathing gales of wind may approach the land in radiant sunshine, and that the fruit of the earth and offspring of grazing beasts, flourishing in overflow, may not fail my citizens in the course of time, and that the seed of mortals will be kept safe. May you make more prosperous the offspring of godly men; for I, like a gardener, cherish the race of these just men, free of sorrow.</a:t>
            </a:r>
          </a:p>
          <a:p>
            <a:r>
              <a:rPr lang="en-US" dirty="0" smtClean="0">
                <a:latin typeface="Times New Roman" pitchFamily="18" charset="0"/>
                <a:cs typeface="Times New Roman" pitchFamily="18" charset="0"/>
              </a:rPr>
              <a:t>[913] [</a:t>
            </a:r>
            <a:r>
              <a:rPr lang="en-US" i="1" dirty="0" smtClean="0">
                <a:latin typeface="Times New Roman" pitchFamily="18" charset="0"/>
                <a:cs typeface="Times New Roman" pitchFamily="18" charset="0"/>
              </a:rPr>
              <a:t>Pointing to the audience.</a:t>
            </a:r>
            <a:r>
              <a:rPr lang="en-US" dirty="0" smtClean="0">
                <a:latin typeface="Times New Roman" pitchFamily="18" charset="0"/>
                <a:cs typeface="Times New Roman" pitchFamily="18" charset="0"/>
              </a:rPr>
              <a:t>] Such blessings are yours to give. I, for my part, will not allow this city to be without honor among mortals, this city victorious in the glorious contests of deadly war.</a:t>
            </a:r>
          </a:p>
          <a:p>
            <a:endParaRPr lang="zh-CN" altLang="en-US" dirty="0"/>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lnSpcReduction="10000"/>
          </a:bodyPr>
          <a:lstStyle/>
          <a:p>
            <a:r>
              <a:rPr lang="en-US" dirty="0" smtClean="0">
                <a:latin typeface="Times New Roman" pitchFamily="18" charset="0"/>
                <a:cs typeface="Times New Roman" pitchFamily="18" charset="0"/>
              </a:rPr>
              <a:t>CHORUS</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[916] I will accept a home with Pallas, and I will not dishonor a city which she, with Zeus the omnipotent and Ares, holds as a fortress of the gods, the bright ornament that guards the altars of the gods of Hellas. I pray for the city, with favorable prophecy, that the bright gleam of the sun may cause blessings that give happiness to life to spring from the earth, in plenty.</a:t>
            </a:r>
          </a:p>
          <a:p>
            <a:endParaRPr lang="zh-CN" altLang="en-US"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smtClean="0"/>
              <a:t>复仇女神与阿波罗的抗辩</a:t>
            </a:r>
            <a:endParaRPr lang="zh-CN" altLang="en-US" dirty="0"/>
          </a:p>
        </p:txBody>
      </p:sp>
      <p:pic>
        <p:nvPicPr>
          <p:cNvPr id="9" name="内容占位符 8" descr="微信图片_20190303103347.jpg"/>
          <p:cNvPicPr>
            <a:picLocks noGrp="1" noChangeAspect="1"/>
          </p:cNvPicPr>
          <p:nvPr>
            <p:ph sz="half" idx="1"/>
          </p:nvPr>
        </p:nvPicPr>
        <p:blipFill>
          <a:blip r:embed="rId2" cstate="print"/>
          <a:stretch>
            <a:fillRect/>
          </a:stretch>
        </p:blipFill>
        <p:spPr>
          <a:xfrm>
            <a:off x="642910" y="1285860"/>
            <a:ext cx="3962400" cy="5283200"/>
          </a:xfrm>
        </p:spPr>
      </p:pic>
      <p:pic>
        <p:nvPicPr>
          <p:cNvPr id="10" name="内容占位符 9" descr="微信图片_20190303103328.jpg"/>
          <p:cNvPicPr>
            <a:picLocks noGrp="1" noChangeAspect="1"/>
          </p:cNvPicPr>
          <p:nvPr>
            <p:ph sz="half" idx="2"/>
          </p:nvPr>
        </p:nvPicPr>
        <p:blipFill>
          <a:blip r:embed="rId3" cstate="print"/>
          <a:stretch>
            <a:fillRect/>
          </a:stretch>
        </p:blipFill>
        <p:spPr>
          <a:xfrm>
            <a:off x="4929190" y="1214422"/>
            <a:ext cx="3962400" cy="5283200"/>
          </a:xfr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642910" y="714356"/>
            <a:ext cx="8072494" cy="5411807"/>
          </a:xfrm>
        </p:spPr>
        <p:txBody>
          <a:bodyPr>
            <a:normAutofit fontScale="70000" lnSpcReduction="20000"/>
          </a:bodyPr>
          <a:lstStyle/>
          <a:p>
            <a:r>
              <a:rPr lang="en-US" dirty="0" smtClean="0">
                <a:latin typeface="Times New Roman" pitchFamily="18" charset="0"/>
                <a:cs typeface="Times New Roman" pitchFamily="18" charset="0"/>
              </a:rPr>
              <a:t>His internal policies appear to have been designed to increase the unity and majesty of the Athenian state. Since religion was closely interwoven with the structure of the Greek polis, or city-state, many of his steps were religious reforms. He brought the great shrine of Demeter at Eleusis under state control and constructed the first major Hall of the Mysteries (</a:t>
            </a:r>
            <a:r>
              <a:rPr lang="en-US" dirty="0" err="1" smtClean="0">
                <a:latin typeface="Times New Roman" pitchFamily="18" charset="0"/>
                <a:cs typeface="Times New Roman" pitchFamily="18" charset="0"/>
              </a:rPr>
              <a:t>Telesterion</a:t>
            </a:r>
            <a:r>
              <a:rPr lang="en-US" dirty="0" smtClean="0">
                <a:latin typeface="Times New Roman" pitchFamily="18" charset="0"/>
                <a:cs typeface="Times New Roman" pitchFamily="18" charset="0"/>
              </a:rPr>
              <a:t>) for the annual rites of initiation into the cult. Many local cults of Attica were either moved to the city or had branch shrines there. Artemis, for instance, continued to be worshiped at </a:t>
            </a:r>
            <a:r>
              <a:rPr lang="en-US" dirty="0" err="1" smtClean="0">
                <a:latin typeface="Times New Roman" pitchFamily="18" charset="0"/>
                <a:cs typeface="Times New Roman" pitchFamily="18" charset="0"/>
              </a:rPr>
              <a:t>Brauron</a:t>
            </a:r>
            <a:r>
              <a:rPr lang="en-US" dirty="0" smtClean="0">
                <a:latin typeface="Times New Roman" pitchFamily="18" charset="0"/>
                <a:cs typeface="Times New Roman" pitchFamily="18" charset="0"/>
              </a:rPr>
              <a:t>, but now there was also a shrine to Artemis on the Acropolis. Above all, Athena now became the main deity to be revered by all Athenian citizens. Peisistratus constructed an entry gate (later destroyed and replaced by Pericles’ </a:t>
            </a:r>
            <a:r>
              <a:rPr lang="en-US" dirty="0" err="1" smtClean="0">
                <a:latin typeface="Times New Roman" pitchFamily="18" charset="0"/>
                <a:cs typeface="Times New Roman" pitchFamily="18" charset="0"/>
              </a:rPr>
              <a:t>Propylaea</a:t>
            </a:r>
            <a:r>
              <a:rPr lang="en-US" dirty="0" smtClean="0">
                <a:latin typeface="Times New Roman" pitchFamily="18" charset="0"/>
                <a:cs typeface="Times New Roman" pitchFamily="18" charset="0"/>
              </a:rPr>
              <a:t>) on the Acropolis and perhaps built an old Parthenon under the temple that now stands on the crest of the Acropolis. Many sculptured fragments of limestone from </a:t>
            </a:r>
            <a:r>
              <a:rPr lang="en-US" dirty="0" err="1" smtClean="0">
                <a:latin typeface="Times New Roman" pitchFamily="18" charset="0"/>
                <a:cs typeface="Times New Roman" pitchFamily="18" charset="0"/>
              </a:rPr>
              <a:t>Peisistratid</a:t>
            </a:r>
            <a:r>
              <a:rPr lang="en-US" dirty="0" smtClean="0">
                <a:latin typeface="Times New Roman" pitchFamily="18" charset="0"/>
                <a:cs typeface="Times New Roman" pitchFamily="18" charset="0"/>
              </a:rPr>
              <a:t> buildings have been found on the Acropolis, and the foundations of a major, unfinished temple can still be seen.</a:t>
            </a:r>
            <a:endParaRPr lang="zh-CN" altLang="en-US" dirty="0">
              <a:latin typeface="Times New Roman" pitchFamily="18" charset="0"/>
              <a:cs typeface="Times New Roman" pitchFamily="18" charset="0"/>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53.jpg"/>
          <p:cNvPicPr>
            <a:picLocks noGrp="1" noChangeAspect="1"/>
          </p:cNvPicPr>
          <p:nvPr>
            <p:ph sz="half" idx="4294967295"/>
          </p:nvPr>
        </p:nvPicPr>
        <p:blipFill>
          <a:blip r:embed="rId2" cstate="print"/>
          <a:stretch>
            <a:fillRect/>
          </a:stretch>
        </p:blipFill>
        <p:spPr>
          <a:xfrm>
            <a:off x="0" y="642918"/>
            <a:ext cx="4359275" cy="5811838"/>
          </a:xfrm>
        </p:spPr>
      </p:pic>
      <p:pic>
        <p:nvPicPr>
          <p:cNvPr id="6" name="内容占位符 5" descr="54.jpg"/>
          <p:cNvPicPr>
            <a:picLocks noGrp="1" noChangeAspect="1"/>
          </p:cNvPicPr>
          <p:nvPr>
            <p:ph sz="half" idx="4294967295"/>
          </p:nvPr>
        </p:nvPicPr>
        <p:blipFill>
          <a:blip r:embed="rId3" cstate="print"/>
          <a:stretch>
            <a:fillRect/>
          </a:stretch>
        </p:blipFill>
        <p:spPr>
          <a:xfrm>
            <a:off x="4784725" y="642918"/>
            <a:ext cx="4359275" cy="5811837"/>
          </a:xfrm>
        </p:spPr>
      </p:pic>
    </p:spTree>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47.jpg"/>
          <p:cNvPicPr>
            <a:picLocks noGrp="1" noChangeAspect="1"/>
          </p:cNvPicPr>
          <p:nvPr>
            <p:ph sz="half" idx="4294967295"/>
          </p:nvPr>
        </p:nvPicPr>
        <p:blipFill>
          <a:blip r:embed="rId2" cstate="print"/>
          <a:stretch>
            <a:fillRect/>
          </a:stretch>
        </p:blipFill>
        <p:spPr>
          <a:xfrm>
            <a:off x="0" y="642938"/>
            <a:ext cx="4359275" cy="5811837"/>
          </a:xfrm>
        </p:spPr>
      </p:pic>
      <p:pic>
        <p:nvPicPr>
          <p:cNvPr id="6" name="内容占位符 5" descr="48.jpg"/>
          <p:cNvPicPr>
            <a:picLocks noGrp="1" noChangeAspect="1"/>
          </p:cNvPicPr>
          <p:nvPr>
            <p:ph sz="half" idx="4294967295"/>
          </p:nvPr>
        </p:nvPicPr>
        <p:blipFill>
          <a:blip r:embed="rId3" cstate="print"/>
          <a:stretch>
            <a:fillRect/>
          </a:stretch>
        </p:blipFill>
        <p:spPr>
          <a:xfrm>
            <a:off x="4784725" y="642938"/>
            <a:ext cx="4359275" cy="5811837"/>
          </a:xfrm>
        </p:spPr>
      </p:pic>
    </p:spTree>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t>“我要使这审判成为永远的制度”</a:t>
            </a:r>
            <a:endParaRPr lang="zh-CN" altLang="en-US" dirty="0"/>
          </a:p>
        </p:txBody>
      </p:sp>
      <p:pic>
        <p:nvPicPr>
          <p:cNvPr id="6" name="内容占位符 5" descr="50.jpg"/>
          <p:cNvPicPr>
            <a:picLocks noGrp="1" noChangeAspect="1"/>
          </p:cNvPicPr>
          <p:nvPr>
            <p:ph sz="half" idx="1"/>
          </p:nvPr>
        </p:nvPicPr>
        <p:blipFill>
          <a:blip r:embed="rId2" cstate="print"/>
          <a:stretch>
            <a:fillRect/>
          </a:stretch>
        </p:blipFill>
        <p:spPr>
          <a:xfrm>
            <a:off x="785786" y="1214422"/>
            <a:ext cx="3962400" cy="5283200"/>
          </a:xfrm>
        </p:spPr>
      </p:pic>
      <p:pic>
        <p:nvPicPr>
          <p:cNvPr id="7" name="内容占位符 6" descr="51.jpg"/>
          <p:cNvPicPr>
            <a:picLocks noGrp="1" noChangeAspect="1"/>
          </p:cNvPicPr>
          <p:nvPr>
            <p:ph sz="half" idx="2"/>
          </p:nvPr>
        </p:nvPicPr>
        <p:blipFill>
          <a:blip r:embed="rId3" cstate="print"/>
          <a:stretch>
            <a:fillRect/>
          </a:stretch>
        </p:blipFill>
        <p:spPr>
          <a:xfrm>
            <a:off x="4929190" y="1142984"/>
            <a:ext cx="3962400" cy="5283200"/>
          </a:xfrm>
        </p:spPr>
      </p:pic>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雅典娜劝说复仇女神</a:t>
            </a:r>
            <a:endParaRPr lang="zh-CN" altLang="en-US" dirty="0"/>
          </a:p>
        </p:txBody>
      </p:sp>
      <p:pic>
        <p:nvPicPr>
          <p:cNvPr id="6" name="内容占位符 5" descr="11.jpg"/>
          <p:cNvPicPr>
            <a:picLocks noGrp="1" noChangeAspect="1"/>
          </p:cNvPicPr>
          <p:nvPr>
            <p:ph sz="half" idx="1"/>
          </p:nvPr>
        </p:nvPicPr>
        <p:blipFill>
          <a:blip r:embed="rId2" cstate="print"/>
          <a:stretch>
            <a:fillRect/>
          </a:stretch>
        </p:blipFill>
        <p:spPr>
          <a:xfrm>
            <a:off x="571472" y="1214422"/>
            <a:ext cx="3962400" cy="5283200"/>
          </a:xfrm>
        </p:spPr>
      </p:pic>
      <p:pic>
        <p:nvPicPr>
          <p:cNvPr id="7" name="内容占位符 6" descr="12.jpg"/>
          <p:cNvPicPr>
            <a:picLocks noGrp="1" noChangeAspect="1"/>
          </p:cNvPicPr>
          <p:nvPr>
            <p:ph sz="half" idx="2"/>
          </p:nvPr>
        </p:nvPicPr>
        <p:blipFill>
          <a:blip r:embed="rId3" cstate="print"/>
          <a:stretch>
            <a:fillRect/>
          </a:stretch>
        </p:blipFill>
        <p:spPr>
          <a:xfrm>
            <a:off x="4857752" y="1214422"/>
            <a:ext cx="3962400" cy="5283200"/>
          </a:xfrm>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descr="13.jpg"/>
          <p:cNvPicPr>
            <a:picLocks noGrp="1" noChangeAspect="1"/>
          </p:cNvPicPr>
          <p:nvPr>
            <p:ph sz="half" idx="4294967295"/>
          </p:nvPr>
        </p:nvPicPr>
        <p:blipFill>
          <a:blip r:embed="rId2" cstate="print"/>
          <a:stretch>
            <a:fillRect/>
          </a:stretch>
        </p:blipFill>
        <p:spPr>
          <a:xfrm>
            <a:off x="0" y="357188"/>
            <a:ext cx="4359275" cy="5811837"/>
          </a:xfrm>
        </p:spPr>
      </p:pic>
      <p:pic>
        <p:nvPicPr>
          <p:cNvPr id="8" name="内容占位符 7" descr="14.jpg"/>
          <p:cNvPicPr>
            <a:picLocks noGrp="1" noChangeAspect="1"/>
          </p:cNvPicPr>
          <p:nvPr>
            <p:ph sz="half" idx="4294967295"/>
          </p:nvPr>
        </p:nvPicPr>
        <p:blipFill>
          <a:blip r:embed="rId3" cstate="print"/>
          <a:stretch>
            <a:fillRect/>
          </a:stretch>
        </p:blipFill>
        <p:spPr>
          <a:xfrm>
            <a:off x="4784725" y="357188"/>
            <a:ext cx="4359275" cy="5811837"/>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Festivals and literature also flourished in </a:t>
            </a:r>
            <a:r>
              <a:rPr lang="en-US" dirty="0" err="1" smtClean="0">
                <a:latin typeface="Times New Roman" pitchFamily="18" charset="0"/>
                <a:cs typeface="Times New Roman" pitchFamily="18" charset="0"/>
              </a:rPr>
              <a:t>Peisistratid</a:t>
            </a:r>
            <a:r>
              <a:rPr lang="en-US" dirty="0" smtClean="0">
                <a:latin typeface="Times New Roman" pitchFamily="18" charset="0"/>
                <a:cs typeface="Times New Roman" pitchFamily="18" charset="0"/>
              </a:rPr>
              <a:t> times. The tyrant enhanced the glory of the </a:t>
            </a:r>
            <a:r>
              <a:rPr lang="en-US" dirty="0" err="1" smtClean="0">
                <a:latin typeface="Times New Roman" pitchFamily="18" charset="0"/>
                <a:cs typeface="Times New Roman" pitchFamily="18" charset="0"/>
              </a:rPr>
              <a:t>Panathenaea</a:t>
            </a:r>
            <a:r>
              <a:rPr lang="en-US" dirty="0" smtClean="0">
                <a:latin typeface="Times New Roman" pitchFamily="18" charset="0"/>
                <a:cs typeface="Times New Roman" pitchFamily="18" charset="0"/>
              </a:rPr>
              <a:t>, a yearly festival to Athena, by accentuating the Great </a:t>
            </a:r>
            <a:r>
              <a:rPr lang="en-US" dirty="0" err="1" smtClean="0">
                <a:latin typeface="Times New Roman" pitchFamily="18" charset="0"/>
                <a:cs typeface="Times New Roman" pitchFamily="18" charset="0"/>
              </a:rPr>
              <a:t>Panathenaea</a:t>
            </a:r>
            <a:r>
              <a:rPr lang="en-US" dirty="0" smtClean="0">
                <a:latin typeface="Times New Roman" pitchFamily="18" charset="0"/>
                <a:cs typeface="Times New Roman" pitchFamily="18" charset="0"/>
              </a:rPr>
              <a:t> (every four years) with athletic contests and prizes for bards who recited the Homeric epics. After the cult of Dionysus was placed under state sponsorship, prizes were awarded at the yearly </a:t>
            </a:r>
            <a:r>
              <a:rPr lang="en-US" dirty="0" err="1" smtClean="0">
                <a:latin typeface="Times New Roman" pitchFamily="18" charset="0"/>
                <a:cs typeface="Times New Roman" pitchFamily="18" charset="0"/>
              </a:rPr>
              <a:t>Dionysia</a:t>
            </a:r>
            <a:r>
              <a:rPr lang="en-US" dirty="0" smtClean="0">
                <a:latin typeface="Times New Roman" pitchFamily="18" charset="0"/>
                <a:cs typeface="Times New Roman" pitchFamily="18" charset="0"/>
              </a:rPr>
              <a:t> for the singing of dithyrambs and, from 534, for the performance of tragedies. Poets such as Anacreon lived at the court of Peisistratus and his sons, who also encouraged the collection of oracles and supported the famous soothsayer </a:t>
            </a:r>
            <a:r>
              <a:rPr lang="en-US" dirty="0" err="1" smtClean="0">
                <a:latin typeface="Times New Roman" pitchFamily="18" charset="0"/>
                <a:cs typeface="Times New Roman" pitchFamily="18" charset="0"/>
              </a:rPr>
              <a:t>Onomacritus</a:t>
            </a:r>
            <a:r>
              <a:rPr lang="en-US"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zh-CN" altLang="en-US" sz="2400" dirty="0" smtClean="0">
                <a:latin typeface="Times New Roman" pitchFamily="18" charset="0"/>
                <a:cs typeface="Times New Roman" pitchFamily="18" charset="0"/>
              </a:rPr>
              <a:t>希庇阿斯（</a:t>
            </a:r>
            <a:r>
              <a:rPr lang="en-US" sz="2400" dirty="0" smtClean="0">
                <a:latin typeface="Times New Roman" pitchFamily="18" charset="0"/>
                <a:cs typeface="Times New Roman" pitchFamily="18" charset="0"/>
              </a:rPr>
              <a:t>Hippias</a:t>
            </a:r>
            <a:r>
              <a:rPr lang="zh-CN" altLang="en-US" sz="2400" dirty="0" smtClean="0">
                <a:latin typeface="Times New Roman" pitchFamily="18" charset="0"/>
                <a:cs typeface="Times New Roman" pitchFamily="18" charset="0"/>
              </a:rPr>
              <a:t>）</a:t>
            </a:r>
            <a:r>
              <a:rPr lang="en-US" sz="2400" dirty="0" smtClean="0">
                <a:latin typeface="Times New Roman" pitchFamily="18" charset="0"/>
                <a:cs typeface="Times New Roman" pitchFamily="18" charset="0"/>
              </a:rPr>
              <a:t>,</a:t>
            </a:r>
            <a:r>
              <a:rPr lang="zh-CN" altLang="en-US" sz="2400" dirty="0" smtClean="0">
                <a:latin typeface="Times New Roman" pitchFamily="18" charset="0"/>
                <a:cs typeface="Times New Roman" pitchFamily="18" charset="0"/>
              </a:rPr>
              <a:t>希帕库斯（</a:t>
            </a:r>
            <a:r>
              <a:rPr lang="en-US" sz="2400" dirty="0" err="1" smtClean="0">
                <a:latin typeface="Times New Roman" pitchFamily="18" charset="0"/>
                <a:cs typeface="Times New Roman" pitchFamily="18" charset="0"/>
              </a:rPr>
              <a:t>Hipparchos</a:t>
            </a:r>
            <a:r>
              <a:rPr lang="zh-CN" altLang="en-US" sz="2400" dirty="0" smtClean="0">
                <a:latin typeface="Times New Roman" pitchFamily="18" charset="0"/>
                <a:cs typeface="Times New Roman" pitchFamily="18" charset="0"/>
              </a:rPr>
              <a:t>）</a:t>
            </a:r>
            <a:r>
              <a:rPr lang="en-US" sz="2400" dirty="0" smtClean="0">
                <a:latin typeface="Times New Roman" pitchFamily="18" charset="0"/>
                <a:cs typeface="Times New Roman" pitchFamily="18" charset="0"/>
              </a:rPr>
              <a:t>, </a:t>
            </a:r>
            <a:r>
              <a:rPr lang="zh-CN" altLang="en-US" sz="2400" dirty="0" smtClean="0">
                <a:latin typeface="Times New Roman" pitchFamily="18" charset="0"/>
                <a:cs typeface="Times New Roman" pitchFamily="18" charset="0"/>
              </a:rPr>
              <a:t>哈尔莫迪乌斯（</a:t>
            </a:r>
            <a:r>
              <a:rPr lang="en-US" sz="2400" dirty="0" err="1" smtClean="0">
                <a:latin typeface="Times New Roman" pitchFamily="18" charset="0"/>
                <a:cs typeface="Times New Roman" pitchFamily="18" charset="0"/>
              </a:rPr>
              <a:t>Harmodius</a:t>
            </a:r>
            <a:r>
              <a:rPr lang="zh-CN" altLang="en-US" sz="2400" dirty="0" smtClean="0">
                <a:latin typeface="Times New Roman" pitchFamily="18" charset="0"/>
                <a:cs typeface="Times New Roman" pitchFamily="18" charset="0"/>
              </a:rPr>
              <a:t>）与阿里斯托吉吞</a:t>
            </a:r>
            <a:r>
              <a:rPr lang="en-US" sz="2400" dirty="0" smtClean="0">
                <a:latin typeface="Times New Roman" pitchFamily="18" charset="0"/>
                <a:cs typeface="Times New Roman" pitchFamily="18" charset="0"/>
              </a:rPr>
              <a:t> </a:t>
            </a:r>
            <a:r>
              <a:rPr lang="zh-CN" altLang="en-US" sz="2400" dirty="0" smtClean="0">
                <a:latin typeface="Times New Roman" pitchFamily="18" charset="0"/>
                <a:cs typeface="Times New Roman" pitchFamily="18" charset="0"/>
              </a:rPr>
              <a:t>（</a:t>
            </a:r>
            <a:r>
              <a:rPr lang="en-US" sz="2400" dirty="0" err="1" smtClean="0">
                <a:latin typeface="Times New Roman" pitchFamily="18" charset="0"/>
                <a:cs typeface="Times New Roman" pitchFamily="18" charset="0"/>
              </a:rPr>
              <a:t>Aristogeiton</a:t>
            </a:r>
            <a:r>
              <a:rPr lang="zh-CN" altLang="en-US" sz="2400" dirty="0" smtClean="0">
                <a:latin typeface="Times New Roman" pitchFamily="18" charset="0"/>
                <a:cs typeface="Times New Roman" pitchFamily="18" charset="0"/>
              </a:rPr>
              <a:t>）（其族来自腓尼基）</a:t>
            </a:r>
            <a:endParaRPr lang="zh-CN" altLang="en-US" sz="2400" dirty="0">
              <a:latin typeface="Times New Roman" pitchFamily="18" charset="0"/>
              <a:cs typeface="Times New Roman" pitchFamily="18" charset="0"/>
            </a:endParaRPr>
          </a:p>
        </p:txBody>
      </p:sp>
      <p:pic>
        <p:nvPicPr>
          <p:cNvPr id="8" name="内容占位符 7" descr="Stamnos._Harmodius_and_Aristogeiton.jpg"/>
          <p:cNvPicPr>
            <a:picLocks noGrp="1" noChangeAspect="1"/>
          </p:cNvPicPr>
          <p:nvPr>
            <p:ph sz="half" idx="1"/>
          </p:nvPr>
        </p:nvPicPr>
        <p:blipFill>
          <a:blip r:embed="rId2" cstate="print"/>
          <a:stretch>
            <a:fillRect/>
          </a:stretch>
        </p:blipFill>
        <p:spPr>
          <a:xfrm>
            <a:off x="600424" y="1600200"/>
            <a:ext cx="3752151" cy="4525963"/>
          </a:xfrm>
        </p:spPr>
      </p:pic>
      <p:pic>
        <p:nvPicPr>
          <p:cNvPr id="7" name="内容占位符 6" descr="800px-Tiranicidas_04.JPG"/>
          <p:cNvPicPr>
            <a:picLocks noGrp="1" noChangeAspect="1"/>
          </p:cNvPicPr>
          <p:nvPr>
            <p:ph sz="half" idx="2"/>
          </p:nvPr>
        </p:nvPicPr>
        <p:blipFill>
          <a:blip r:embed="rId3" cstate="print"/>
          <a:stretch>
            <a:fillRect/>
          </a:stretch>
        </p:blipFill>
        <p:spPr>
          <a:xfrm>
            <a:off x="5158845" y="1600200"/>
            <a:ext cx="3017309" cy="4525963"/>
          </a:xfr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200" dirty="0" smtClean="0">
                <a:latin typeface="Times New Roman" pitchFamily="18" charset="0"/>
                <a:cs typeface="Times New Roman" pitchFamily="18" charset="0"/>
              </a:rPr>
              <a:t>西帕尔库斯当众羞辱哈尔摩迪乌斯的姐姐</a:t>
            </a:r>
            <a:r>
              <a:rPr lang="en-US" sz="3200" dirty="0" err="1" smtClean="0">
                <a:latin typeface="Times New Roman" pitchFamily="18" charset="0"/>
                <a:cs typeface="Times New Roman" pitchFamily="18" charset="0"/>
              </a:rPr>
              <a:t>H</a:t>
            </a:r>
            <a:r>
              <a:rPr lang="en-US" altLang="zh-CN" sz="3200" dirty="0" err="1" smtClean="0">
                <a:latin typeface="Times New Roman" pitchFamily="18" charset="0"/>
                <a:cs typeface="Times New Roman" pitchFamily="18" charset="0"/>
              </a:rPr>
              <a:t>i</a:t>
            </a:r>
            <a:r>
              <a:rPr lang="en-US" sz="3200" dirty="0" err="1" smtClean="0">
                <a:latin typeface="Times New Roman" pitchFamily="18" charset="0"/>
                <a:cs typeface="Times New Roman" pitchFamily="18" charset="0"/>
              </a:rPr>
              <a:t>pparchos</a:t>
            </a:r>
            <a:r>
              <a:rPr lang="en-US" sz="3200" dirty="0" smtClean="0">
                <a:latin typeface="Times New Roman" pitchFamily="18" charset="0"/>
                <a:cs typeface="Times New Roman" pitchFamily="18" charset="0"/>
              </a:rPr>
              <a:t> insults </a:t>
            </a:r>
            <a:r>
              <a:rPr lang="en-US" sz="3200" dirty="0" err="1" smtClean="0">
                <a:latin typeface="Times New Roman" pitchFamily="18" charset="0"/>
                <a:cs typeface="Times New Roman" pitchFamily="18" charset="0"/>
              </a:rPr>
              <a:t>Harmodius</a:t>
            </a:r>
            <a:r>
              <a:rPr lang="en-US" sz="3200" dirty="0" smtClean="0">
                <a:latin typeface="Times New Roman" pitchFamily="18" charset="0"/>
                <a:cs typeface="Times New Roman" pitchFamily="18" charset="0"/>
              </a:rPr>
              <a:t>' sister in public</a:t>
            </a:r>
            <a:endParaRPr lang="zh-CN" altLang="en-US" sz="3200" dirty="0">
              <a:latin typeface="Times New Roman" pitchFamily="18" charset="0"/>
              <a:cs typeface="Times New Roman" pitchFamily="18" charset="0"/>
            </a:endParaRPr>
          </a:p>
        </p:txBody>
      </p:sp>
      <p:pic>
        <p:nvPicPr>
          <p:cNvPr id="4" name="内容占位符 3" descr="800px-Hypparchos_insults_Harmodius'_sister_in_public.jpg"/>
          <p:cNvPicPr>
            <a:picLocks noGrp="1" noChangeAspect="1"/>
          </p:cNvPicPr>
          <p:nvPr>
            <p:ph idx="1"/>
          </p:nvPr>
        </p:nvPicPr>
        <p:blipFill>
          <a:blip r:embed="rId2" cstate="print"/>
          <a:stretch>
            <a:fillRect/>
          </a:stretch>
        </p:blipFill>
        <p:spPr>
          <a:xfrm>
            <a:off x="1367778" y="1600200"/>
            <a:ext cx="6408443" cy="4525963"/>
          </a:xfr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0" y="500062"/>
            <a:ext cx="8715404" cy="5857895"/>
          </a:xfrm>
        </p:spPr>
        <p:txBody>
          <a:bodyPr>
            <a:normAutofit fontScale="70000" lnSpcReduction="20000"/>
          </a:bodyPr>
          <a:lstStyle/>
          <a:p>
            <a:r>
              <a:rPr lang="en-US" dirty="0" smtClean="0">
                <a:latin typeface="Times New Roman" pitchFamily="18" charset="0"/>
                <a:cs typeface="Times New Roman" pitchFamily="18" charset="0"/>
              </a:rPr>
              <a:t>It could fairly be said that </a:t>
            </a:r>
            <a:r>
              <a:rPr lang="en-US" dirty="0" err="1" smtClean="0">
                <a:latin typeface="Times New Roman" pitchFamily="18" charset="0"/>
                <a:cs typeface="Times New Roman" pitchFamily="18" charset="0"/>
              </a:rPr>
              <a:t>Peisistratos</a:t>
            </a:r>
            <a:r>
              <a:rPr lang="en-US" dirty="0" smtClean="0">
                <a:latin typeface="Times New Roman" pitchFamily="18" charset="0"/>
                <a:cs typeface="Times New Roman" pitchFamily="18" charset="0"/>
              </a:rPr>
              <a:t> laid the foundations of future Athenian greatness. He was undoubtedly a man of great ability, and perhaps for that reason, his tyranny was generally accepted. But after he died, the rule of his sons, Hippias and </a:t>
            </a:r>
            <a:r>
              <a:rPr lang="en-US" dirty="0" err="1" smtClean="0">
                <a:latin typeface="Times New Roman" pitchFamily="18" charset="0"/>
                <a:cs typeface="Times New Roman" pitchFamily="18" charset="0"/>
              </a:rPr>
              <a:t>Hipparchos</a:t>
            </a:r>
            <a:r>
              <a:rPr lang="en-US" dirty="0" smtClean="0">
                <a:latin typeface="Times New Roman" pitchFamily="18" charset="0"/>
                <a:cs typeface="Times New Roman" pitchFamily="18" charset="0"/>
              </a:rPr>
              <a:t>, was resented. After a lovers’ quarrel with </a:t>
            </a:r>
            <a:r>
              <a:rPr lang="en-US" dirty="0" err="1" smtClean="0">
                <a:latin typeface="Times New Roman" pitchFamily="18" charset="0"/>
                <a:cs typeface="Times New Roman" pitchFamily="18" charset="0"/>
              </a:rPr>
              <a:t>Hipparchos</a:t>
            </a:r>
            <a:r>
              <a:rPr lang="en-US" dirty="0" smtClean="0">
                <a:latin typeface="Times New Roman" pitchFamily="18" charset="0"/>
                <a:cs typeface="Times New Roman" pitchFamily="18" charset="0"/>
              </a:rPr>
              <a:t>, two Athenians, </a:t>
            </a:r>
            <a:r>
              <a:rPr lang="en-US" dirty="0" err="1" smtClean="0">
                <a:latin typeface="Times New Roman" pitchFamily="18" charset="0"/>
                <a:cs typeface="Times New Roman" pitchFamily="18" charset="0"/>
              </a:rPr>
              <a:t>Harmodius</a:t>
            </a:r>
            <a:r>
              <a:rPr lang="en-US" dirty="0" smtClean="0">
                <a:latin typeface="Times New Roman" pitchFamily="18" charset="0"/>
                <a:cs typeface="Times New Roman" pitchFamily="18" charset="0"/>
              </a:rPr>
              <a:t> and </a:t>
            </a:r>
            <a:r>
              <a:rPr lang="en-US" dirty="0" err="1" smtClean="0">
                <a:latin typeface="Times New Roman" pitchFamily="18" charset="0"/>
                <a:cs typeface="Times New Roman" pitchFamily="18" charset="0"/>
              </a:rPr>
              <a:t>Aristogeiton</a:t>
            </a:r>
            <a:r>
              <a:rPr lang="en-US" dirty="0" smtClean="0">
                <a:latin typeface="Times New Roman" pitchFamily="18" charset="0"/>
                <a:cs typeface="Times New Roman" pitchFamily="18" charset="0"/>
              </a:rPr>
              <a:t>, decided to overthrow the ruling dynasty during the procession at the </a:t>
            </a:r>
            <a:r>
              <a:rPr lang="en-US" dirty="0" err="1" smtClean="0">
                <a:latin typeface="Times New Roman" pitchFamily="18" charset="0"/>
                <a:cs typeface="Times New Roman" pitchFamily="18" charset="0"/>
              </a:rPr>
              <a:t>Panathenaic</a:t>
            </a:r>
            <a:r>
              <a:rPr lang="en-US" dirty="0" smtClean="0">
                <a:latin typeface="Times New Roman" pitchFamily="18" charset="0"/>
                <a:cs typeface="Times New Roman" pitchFamily="18" charset="0"/>
              </a:rPr>
              <a:t> festival in 514 B.C. </a:t>
            </a:r>
            <a:r>
              <a:rPr lang="en-US" dirty="0" err="1" smtClean="0">
                <a:latin typeface="Times New Roman" pitchFamily="18" charset="0"/>
                <a:cs typeface="Times New Roman" pitchFamily="18" charset="0"/>
              </a:rPr>
              <a:t>Hipparchos</a:t>
            </a:r>
            <a:r>
              <a:rPr lang="en-US" dirty="0" smtClean="0">
                <a:latin typeface="Times New Roman" pitchFamily="18" charset="0"/>
                <a:cs typeface="Times New Roman" pitchFamily="18" charset="0"/>
              </a:rPr>
              <a:t> was stabbed, but the bodyguard of </a:t>
            </a:r>
            <a:r>
              <a:rPr lang="en-US" dirty="0" err="1" smtClean="0">
                <a:latin typeface="Times New Roman" pitchFamily="18" charset="0"/>
                <a:cs typeface="Times New Roman" pitchFamily="18" charset="0"/>
              </a:rPr>
              <a:t>Ηippias</a:t>
            </a:r>
            <a:r>
              <a:rPr lang="en-US" dirty="0" smtClean="0">
                <a:latin typeface="Times New Roman" pitchFamily="18" charset="0"/>
                <a:cs typeface="Times New Roman" pitchFamily="18" charset="0"/>
              </a:rPr>
              <a:t> managed to arrest the pair. Threatened, </a:t>
            </a:r>
            <a:r>
              <a:rPr lang="en-US" dirty="0" err="1" smtClean="0">
                <a:latin typeface="Times New Roman" pitchFamily="18" charset="0"/>
                <a:cs typeface="Times New Roman" pitchFamily="18" charset="0"/>
              </a:rPr>
              <a:t>Ηίppias</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ονerreacted</a:t>
            </a:r>
            <a:r>
              <a:rPr lang="en-US" dirty="0" smtClean="0">
                <a:latin typeface="Times New Roman" pitchFamily="18" charset="0"/>
                <a:cs typeface="Times New Roman" pitchFamily="18" charset="0"/>
              </a:rPr>
              <a:t>, killing many citizens he thought dangerous to him. The disinherited aristocrats met to eject him, but were defeated at </a:t>
            </a:r>
            <a:r>
              <a:rPr lang="en-US" dirty="0" err="1" smtClean="0">
                <a:latin typeface="Times New Roman" pitchFamily="18" charset="0"/>
                <a:cs typeface="Times New Roman" pitchFamily="18" charset="0"/>
              </a:rPr>
              <a:t>Leipsydriοn</a:t>
            </a:r>
            <a:r>
              <a:rPr lang="en-US" dirty="0" smtClean="0">
                <a:latin typeface="Times New Roman" pitchFamily="18" charset="0"/>
                <a:cs typeface="Times New Roman" pitchFamily="18" charset="0"/>
              </a:rPr>
              <a:t> near Mount </a:t>
            </a:r>
            <a:r>
              <a:rPr lang="en-US" dirty="0" err="1" smtClean="0">
                <a:latin typeface="Times New Roman" pitchFamily="18" charset="0"/>
                <a:cs typeface="Times New Roman" pitchFamily="18" charset="0"/>
              </a:rPr>
              <a:t>Parnes</a:t>
            </a:r>
            <a:r>
              <a:rPr lang="en-US" dirty="0" smtClean="0">
                <a:latin typeface="Times New Roman" pitchFamily="18" charset="0"/>
                <a:cs typeface="Times New Roman" pitchFamily="18" charset="0"/>
              </a:rPr>
              <a:t>, where many young nobles were killed. In 511-10, </a:t>
            </a:r>
            <a:r>
              <a:rPr lang="en-US" dirty="0" err="1" smtClean="0">
                <a:latin typeface="Times New Roman" pitchFamily="18" charset="0"/>
                <a:cs typeface="Times New Roman" pitchFamily="18" charset="0"/>
              </a:rPr>
              <a:t>Ηippias</a:t>
            </a:r>
            <a:r>
              <a:rPr lang="en-US" dirty="0" smtClean="0">
                <a:latin typeface="Times New Roman" pitchFamily="18" charset="0"/>
                <a:cs typeface="Times New Roman" pitchFamily="18" charset="0"/>
              </a:rPr>
              <a:t> fortified the hill of </a:t>
            </a:r>
            <a:r>
              <a:rPr lang="en-US" dirty="0" err="1" smtClean="0">
                <a:latin typeface="Times New Roman" pitchFamily="18" charset="0"/>
                <a:cs typeface="Times New Roman" pitchFamily="18" charset="0"/>
              </a:rPr>
              <a:t>Munychia</a:t>
            </a:r>
            <a:r>
              <a:rPr lang="en-US" dirty="0" smtClean="0">
                <a:latin typeface="Times New Roman" pitchFamily="18" charset="0"/>
                <a:cs typeface="Times New Roman" pitchFamily="18" charset="0"/>
              </a:rPr>
              <a:t>, overlooking </a:t>
            </a:r>
            <a:r>
              <a:rPr lang="en-US" dirty="0" err="1" smtClean="0">
                <a:latin typeface="Times New Roman" pitchFamily="18" charset="0"/>
                <a:cs typeface="Times New Roman" pitchFamily="18" charset="0"/>
              </a:rPr>
              <a:t>Phaleron</a:t>
            </a:r>
            <a:r>
              <a:rPr lang="en-US" dirty="0" smtClean="0">
                <a:latin typeface="Times New Roman" pitchFamily="18" charset="0"/>
                <a:cs typeface="Times New Roman" pitchFamily="18" charset="0"/>
              </a:rPr>
              <a:t>, where the warships were beached. The powerful </a:t>
            </a:r>
            <a:r>
              <a:rPr lang="en-US" dirty="0" err="1" smtClean="0">
                <a:latin typeface="Times New Roman" pitchFamily="18" charset="0"/>
                <a:cs typeface="Times New Roman" pitchFamily="18" charset="0"/>
              </a:rPr>
              <a:t>Alkmeonid</a:t>
            </a:r>
            <a:r>
              <a:rPr lang="en-US" dirty="0" smtClean="0">
                <a:latin typeface="Times New Roman" pitchFamily="18" charset="0"/>
                <a:cs typeface="Times New Roman" pitchFamily="18" charset="0"/>
              </a:rPr>
              <a:t> family then engineered his overthrow by calling upon the aid of King </a:t>
            </a:r>
            <a:r>
              <a:rPr lang="en-US" dirty="0" err="1" smtClean="0">
                <a:latin typeface="Times New Roman" pitchFamily="18" charset="0"/>
                <a:cs typeface="Times New Roman" pitchFamily="18" charset="0"/>
              </a:rPr>
              <a:t>Kleomenes</a:t>
            </a:r>
            <a:r>
              <a:rPr lang="en-US" dirty="0" smtClean="0">
                <a:latin typeface="Times New Roman" pitchFamily="18" charset="0"/>
                <a:cs typeface="Times New Roman" pitchFamily="18" charset="0"/>
              </a:rPr>
              <a:t> of Sparta. Wealthy patrons of Delphi, the </a:t>
            </a:r>
            <a:r>
              <a:rPr lang="en-US" dirty="0" err="1" smtClean="0">
                <a:latin typeface="Times New Roman" pitchFamily="18" charset="0"/>
                <a:cs typeface="Times New Roman" pitchFamily="18" charset="0"/>
              </a:rPr>
              <a:t>Alkmeonids</a:t>
            </a:r>
            <a:r>
              <a:rPr lang="en-US" dirty="0" smtClean="0">
                <a:latin typeface="Times New Roman" pitchFamily="18" charset="0"/>
                <a:cs typeface="Times New Roman" pitchFamily="18" charset="0"/>
              </a:rPr>
              <a:t> bribed the oracle to urge the Spartans to free Athens. Two attempts were necessary, but a Spartan army drove away the </a:t>
            </a:r>
            <a:r>
              <a:rPr lang="en-US" dirty="0" err="1" smtClean="0">
                <a:latin typeface="Times New Roman" pitchFamily="18" charset="0"/>
                <a:cs typeface="Times New Roman" pitchFamily="18" charset="0"/>
              </a:rPr>
              <a:t>Thessalian</a:t>
            </a:r>
            <a:r>
              <a:rPr lang="en-US" dirty="0" smtClean="0">
                <a:latin typeface="Times New Roman" pitchFamily="18" charset="0"/>
                <a:cs typeface="Times New Roman" pitchFamily="18" charset="0"/>
              </a:rPr>
              <a:t> cavalry which </a:t>
            </a:r>
            <a:r>
              <a:rPr lang="en-US" dirty="0" err="1" smtClean="0">
                <a:latin typeface="Times New Roman" pitchFamily="18" charset="0"/>
                <a:cs typeface="Times New Roman" pitchFamily="18" charset="0"/>
              </a:rPr>
              <a:t>Ηippias</a:t>
            </a:r>
            <a:r>
              <a:rPr lang="en-US" dirty="0" smtClean="0">
                <a:latin typeface="Times New Roman" pitchFamily="18" charset="0"/>
                <a:cs typeface="Times New Roman" pitchFamily="18" charset="0"/>
              </a:rPr>
              <a:t> had summoned to his aid, and besieged him on the Acropolis. When some of his children, hiding in the lower city, were caught by the besiegers, he surrendered and left under safe conduct.</a:t>
            </a:r>
            <a:endParaRPr lang="en-US" altLang="zh-CN"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Athens</a:t>
            </a:r>
            <a:endParaRPr lang="zh-CN" altLang="en-US" dirty="0"/>
          </a:p>
        </p:txBody>
      </p:sp>
      <p:pic>
        <p:nvPicPr>
          <p:cNvPr id="53251" name="内容占位符 3" descr="雅典卫城.jpg"/>
          <p:cNvPicPr>
            <a:picLocks noGrp="1" noChangeAspect="1"/>
          </p:cNvPicPr>
          <p:nvPr>
            <p:ph idx="1"/>
          </p:nvPr>
        </p:nvPicPr>
        <p:blipFill>
          <a:blip r:embed="rId2"/>
          <a:srcRect/>
          <a:stretch>
            <a:fillRect/>
          </a:stretch>
        </p:blipFill>
        <p:spPr>
          <a:xfrm>
            <a:off x="1554163" y="1600200"/>
            <a:ext cx="6035675" cy="4525963"/>
          </a:xfr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Cleisthenes rose to power</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The Spartan king then tried to interfere in the internal affairs of Athens in support of his ally </a:t>
            </a:r>
            <a:r>
              <a:rPr lang="en-US" dirty="0" err="1" smtClean="0">
                <a:latin typeface="Times New Roman" pitchFamily="18" charset="0"/>
                <a:cs typeface="Times New Roman" pitchFamily="18" charset="0"/>
              </a:rPr>
              <a:t>Isagoras</a:t>
            </a:r>
            <a:r>
              <a:rPr lang="en-US" dirty="0" smtClean="0">
                <a:latin typeface="Times New Roman" pitchFamily="18" charset="0"/>
                <a:cs typeface="Times New Roman" pitchFamily="18" charset="0"/>
              </a:rPr>
              <a:t>, in his rivalry with </a:t>
            </a:r>
            <a:r>
              <a:rPr lang="en-US" dirty="0" err="1" smtClean="0">
                <a:latin typeface="Times New Roman" pitchFamily="18" charset="0"/>
                <a:cs typeface="Times New Roman" pitchFamily="18" charset="0"/>
              </a:rPr>
              <a:t>Kleisthenes</a:t>
            </a:r>
            <a:r>
              <a:rPr lang="en-US" dirty="0" smtClean="0">
                <a:latin typeface="Times New Roman" pitchFamily="18" charset="0"/>
                <a:cs typeface="Times New Roman" pitchFamily="18" charset="0"/>
              </a:rPr>
              <a:t>, head of the powerful </a:t>
            </a:r>
            <a:r>
              <a:rPr lang="en-US" dirty="0" err="1" smtClean="0">
                <a:latin typeface="Times New Roman" pitchFamily="18" charset="0"/>
                <a:cs typeface="Times New Roman" pitchFamily="18" charset="0"/>
              </a:rPr>
              <a:t>Alkmeonid</a:t>
            </a:r>
            <a:r>
              <a:rPr lang="en-US" dirty="0" smtClean="0">
                <a:latin typeface="Times New Roman" pitchFamily="18" charset="0"/>
                <a:cs typeface="Times New Roman" pitchFamily="18" charset="0"/>
              </a:rPr>
              <a:t> clan, and expelled the latter, but when the Spartans withdrew, </a:t>
            </a:r>
            <a:r>
              <a:rPr lang="en-US" dirty="0" err="1" smtClean="0">
                <a:latin typeface="Times New Roman" pitchFamily="18" charset="0"/>
                <a:cs typeface="Times New Roman" pitchFamily="18" charset="0"/>
              </a:rPr>
              <a:t>Kleisthenes</a:t>
            </a:r>
            <a:r>
              <a:rPr lang="en-US" dirty="0" smtClean="0">
                <a:latin typeface="Times New Roman" pitchFamily="18" charset="0"/>
                <a:cs typeface="Times New Roman" pitchFamily="18" charset="0"/>
              </a:rPr>
              <a:t> placed himself at the head of the people against the return to power of the discredited aristocracy. He ostensibly ‘took the people into partnership’ and profoundly reformed the government of Athens in 507 B.C. These changes clearly had two purposes: to destroy once and for all the persistent and divisive loyalties to rival local leaders, and to create a situation of </a:t>
            </a:r>
            <a:r>
              <a:rPr lang="en-US" dirty="0" err="1" smtClean="0">
                <a:latin typeface="Times New Roman" pitchFamily="18" charset="0"/>
                <a:cs typeface="Times New Roman" pitchFamily="18" charset="0"/>
              </a:rPr>
              <a:t>isonomia</a:t>
            </a:r>
            <a:r>
              <a:rPr lang="en-US" dirty="0" smtClean="0">
                <a:latin typeface="Times New Roman" pitchFamily="18" charset="0"/>
                <a:cs typeface="Times New Roman" pitchFamily="18" charset="0"/>
              </a:rPr>
              <a:t>, or equality before the law, with an equal chance for everyone to participate in the government of the city. In this way he sought to defuse the divisions between rival families and between social classes which had so rent the life of the city before </a:t>
            </a:r>
            <a:r>
              <a:rPr lang="en-US" dirty="0" err="1" smtClean="0">
                <a:latin typeface="Times New Roman" pitchFamily="18" charset="0"/>
                <a:cs typeface="Times New Roman" pitchFamily="18" charset="0"/>
              </a:rPr>
              <a:t>Peisistratos</a:t>
            </a:r>
            <a:r>
              <a:rPr lang="en-US" dirty="0" smtClean="0">
                <a:latin typeface="Times New Roman" pitchFamily="18" charset="0"/>
                <a:cs typeface="Times New Roman" pitchFamily="18" charset="0"/>
              </a:rPr>
              <a:t> had imposed his tyranny, and at the same time remove the local bases of their power.</a:t>
            </a:r>
            <a:endParaRPr lang="zh-CN" altLang="en-US" dirty="0">
              <a:latin typeface="Times New Roman" pitchFamily="18" charset="0"/>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b="1" dirty="0" smtClean="0">
                <a:latin typeface="Times New Roman" pitchFamily="18" charset="0"/>
                <a:cs typeface="Times New Roman" pitchFamily="18" charset="0"/>
              </a:rPr>
              <a:t>Cleisthenes Reform</a:t>
            </a:r>
            <a:endParaRPr lang="zh-CN" altLang="en-US" dirty="0"/>
          </a:p>
        </p:txBody>
      </p:sp>
      <p:sp>
        <p:nvSpPr>
          <p:cNvPr id="5" name="内容占位符 4"/>
          <p:cNvSpPr>
            <a:spLocks noGrp="1"/>
          </p:cNvSpPr>
          <p:nvPr>
            <p:ph sz="half" idx="2"/>
          </p:nvPr>
        </p:nvSpPr>
        <p:spPr/>
        <p:txBody>
          <a:bodyPr>
            <a:normAutofit fontScale="85000" lnSpcReduction="20000"/>
          </a:bodyPr>
          <a:lstStyle/>
          <a:p>
            <a:r>
              <a:rPr lang="en-US" b="1" dirty="0" smtClean="0">
                <a:latin typeface="Times New Roman" pitchFamily="18" charset="0"/>
                <a:cs typeface="Times New Roman" pitchFamily="18" charset="0"/>
              </a:rPr>
              <a:t>Cleisthenes</a:t>
            </a:r>
            <a:r>
              <a:rPr lang="en-US" dirty="0" smtClean="0">
                <a:latin typeface="Times New Roman" pitchFamily="18" charset="0"/>
                <a:cs typeface="Times New Roman" pitchFamily="18" charset="0"/>
              </a:rPr>
              <a:t> (/ˈ</a:t>
            </a:r>
            <a:r>
              <a:rPr lang="en-US" dirty="0" err="1" smtClean="0">
                <a:latin typeface="Times New Roman" pitchFamily="18" charset="0"/>
                <a:cs typeface="Times New Roman" pitchFamily="18" charset="0"/>
              </a:rPr>
              <a:t>klaɪs</a:t>
            </a:r>
            <a:r>
              <a:rPr lang="el-GR" dirty="0" smtClean="0">
                <a:latin typeface="Times New Roman" pitchFamily="18" charset="0"/>
                <a:cs typeface="Times New Roman" pitchFamily="18" charset="0"/>
              </a:rPr>
              <a:t>θ</a:t>
            </a:r>
            <a:r>
              <a:rPr lang="en-US" dirty="0" err="1" smtClean="0">
                <a:latin typeface="Times New Roman" pitchFamily="18" charset="0"/>
                <a:cs typeface="Times New Roman" pitchFamily="18" charset="0"/>
              </a:rPr>
              <a:t>ɪˌniːz</a:t>
            </a:r>
            <a:r>
              <a:rPr lang="en-US" dirty="0" smtClean="0">
                <a:latin typeface="Times New Roman" pitchFamily="18" charset="0"/>
                <a:cs typeface="Times New Roman" pitchFamily="18" charset="0"/>
              </a:rPr>
              <a:t>/; Greek: </a:t>
            </a:r>
            <a:r>
              <a:rPr lang="el-GR" altLang="zh-CN" dirty="0" smtClean="0">
                <a:latin typeface="Times New Roman" pitchFamily="18" charset="0"/>
                <a:cs typeface="Times New Roman" pitchFamily="18" charset="0"/>
              </a:rPr>
              <a:t>Κλεισθένης</a:t>
            </a:r>
            <a:r>
              <a:rPr lang="el-GR" dirty="0" smtClean="0">
                <a:latin typeface="Times New Roman" pitchFamily="18" charset="0"/>
                <a:cs typeface="Times New Roman" pitchFamily="18" charset="0"/>
              </a:rPr>
              <a:t>, </a:t>
            </a:r>
            <a:r>
              <a:rPr lang="en-US" i="1" dirty="0" err="1" smtClean="0">
                <a:latin typeface="Times New Roman" pitchFamily="18" charset="0"/>
                <a:cs typeface="Times New Roman" pitchFamily="18" charset="0"/>
              </a:rPr>
              <a:t>Kleisthénēs</a:t>
            </a:r>
            <a:r>
              <a:rPr lang="en-US" dirty="0" smtClean="0">
                <a:latin typeface="Times New Roman" pitchFamily="18" charset="0"/>
                <a:cs typeface="Times New Roman" pitchFamily="18" charset="0"/>
              </a:rPr>
              <a:t>; also </a:t>
            </a:r>
            <a:r>
              <a:rPr lang="en-US" b="1" dirty="0" smtClean="0">
                <a:latin typeface="Times New Roman" pitchFamily="18" charset="0"/>
                <a:cs typeface="Times New Roman" pitchFamily="18" charset="0"/>
              </a:rPr>
              <a:t>Clisthenes</a:t>
            </a:r>
            <a:r>
              <a:rPr lang="en-US" dirty="0" smtClean="0">
                <a:latin typeface="Times New Roman" pitchFamily="18" charset="0"/>
                <a:cs typeface="Times New Roman" pitchFamily="18" charset="0"/>
              </a:rPr>
              <a:t> or </a:t>
            </a:r>
            <a:r>
              <a:rPr lang="en-US" b="1" dirty="0" smtClean="0">
                <a:latin typeface="Times New Roman" pitchFamily="18" charset="0"/>
                <a:cs typeface="Times New Roman" pitchFamily="18" charset="0"/>
              </a:rPr>
              <a:t>Kleisthenes,</a:t>
            </a:r>
            <a:r>
              <a:rPr lang="en-US" altLang="zh-CN" dirty="0" smtClean="0">
                <a:latin typeface="Times New Roman" pitchFamily="18" charset="0"/>
                <a:cs typeface="Times New Roman" pitchFamily="18" charset="0"/>
              </a:rPr>
              <a:t>570 B.C.</a:t>
            </a:r>
            <a:r>
              <a:rPr lang="zh-CN" altLang="en-US" dirty="0" smtClean="0">
                <a:latin typeface="Times New Roman" pitchFamily="18" charset="0"/>
                <a:cs typeface="Times New Roman" pitchFamily="18" charset="0"/>
              </a:rPr>
              <a:t>～？</a:t>
            </a:r>
            <a:r>
              <a:rPr lang="en-US" dirty="0" smtClean="0">
                <a:latin typeface="Times New Roman" pitchFamily="18" charset="0"/>
                <a:cs typeface="Times New Roman" pitchFamily="18" charset="0"/>
              </a:rPr>
              <a:t>) </a:t>
            </a:r>
            <a:r>
              <a:rPr lang="en-US" altLang="zh-CN" b="1" dirty="0" smtClean="0">
                <a:latin typeface="Times New Roman" pitchFamily="18" charset="0"/>
                <a:cs typeface="Times New Roman" pitchFamily="18" charset="0"/>
              </a:rPr>
              <a:t>Noble family background </a:t>
            </a:r>
          </a:p>
          <a:p>
            <a:pPr>
              <a:buNone/>
            </a:pPr>
            <a:r>
              <a:rPr lang="en-US" altLang="zh-CN" b="1" dirty="0" smtClean="0">
                <a:latin typeface="Times New Roman" pitchFamily="18" charset="0"/>
                <a:cs typeface="Times New Roman" pitchFamily="18" charset="0"/>
              </a:rPr>
              <a:t>       (</a:t>
            </a:r>
            <a:r>
              <a:rPr lang="en-US" altLang="zh-CN" b="1" dirty="0" err="1" smtClean="0">
                <a:latin typeface="Times New Roman" pitchFamily="18" charset="0"/>
                <a:cs typeface="Times New Roman" pitchFamily="18" charset="0"/>
              </a:rPr>
              <a:t>Alcmaeonid</a:t>
            </a:r>
            <a:r>
              <a:rPr lang="en-US" altLang="zh-CN" b="1" dirty="0" smtClean="0">
                <a:latin typeface="Times New Roman" pitchFamily="18" charset="0"/>
                <a:cs typeface="Times New Roman" pitchFamily="18" charset="0"/>
              </a:rPr>
              <a:t> family)</a:t>
            </a:r>
          </a:p>
          <a:p>
            <a:r>
              <a:rPr lang="en-US" altLang="zh-CN" b="1" dirty="0" smtClean="0">
                <a:latin typeface="Times New Roman" pitchFamily="18" charset="0"/>
                <a:cs typeface="Times New Roman" pitchFamily="18" charset="0"/>
              </a:rPr>
              <a:t>An Greek archon (</a:t>
            </a:r>
            <a:r>
              <a:rPr lang="zh-CN" altLang="en-US" b="1" dirty="0" smtClean="0">
                <a:latin typeface="Times New Roman" pitchFamily="18" charset="0"/>
                <a:cs typeface="Times New Roman" pitchFamily="18" charset="0"/>
              </a:rPr>
              <a:t>执政官</a:t>
            </a:r>
            <a:r>
              <a:rPr lang="en-US" altLang="zh-CN" b="1" dirty="0" smtClean="0">
                <a:latin typeface="Times New Roman" pitchFamily="18" charset="0"/>
                <a:cs typeface="Times New Roman" pitchFamily="18" charset="0"/>
              </a:rPr>
              <a:t>) in the </a:t>
            </a:r>
          </a:p>
          <a:p>
            <a:pPr>
              <a:buNone/>
            </a:pPr>
            <a:r>
              <a:rPr lang="en-US" altLang="zh-CN" b="1" dirty="0" smtClean="0">
                <a:latin typeface="Times New Roman" pitchFamily="18" charset="0"/>
                <a:cs typeface="Times New Roman" pitchFamily="18" charset="0"/>
              </a:rPr>
              <a:t>    period of </a:t>
            </a:r>
            <a:r>
              <a:rPr lang="en-US" b="1" u="sng" dirty="0" smtClean="0">
                <a:latin typeface="Times New Roman" pitchFamily="18" charset="0"/>
                <a:cs typeface="Times New Roman" pitchFamily="18" charset="0"/>
              </a:rPr>
              <a:t>Archaic Greece</a:t>
            </a:r>
          </a:p>
          <a:p>
            <a:r>
              <a:rPr lang="en-US" altLang="zh-CN" b="1" dirty="0" smtClean="0">
                <a:latin typeface="Times New Roman" pitchFamily="18" charset="0"/>
                <a:cs typeface="Times New Roman" pitchFamily="18" charset="0"/>
              </a:rPr>
              <a:t>the father of Athenian democracy</a:t>
            </a:r>
          </a:p>
          <a:p>
            <a:pPr>
              <a:buNone/>
            </a:pPr>
            <a:r>
              <a:rPr lang="en-US" altLang="zh-CN" b="1" dirty="0" smtClean="0">
                <a:latin typeface="Times New Roman" pitchFamily="18" charset="0"/>
                <a:cs typeface="Times New Roman" pitchFamily="18" charset="0"/>
              </a:rPr>
              <a:t>   </a:t>
            </a:r>
          </a:p>
          <a:p>
            <a:endParaRPr lang="zh-CN" altLang="en-US" dirty="0"/>
          </a:p>
        </p:txBody>
      </p:sp>
      <p:pic>
        <p:nvPicPr>
          <p:cNvPr id="7" name="Picture 3" descr="C:\Documents and Settings\Xue Yuan\桌面\克里斯蒂尼\220px-Cleisthenes.jpg"/>
          <p:cNvPicPr>
            <a:picLocks noGrp="1" noChangeAspect="1" noChangeArrowheads="1"/>
          </p:cNvPicPr>
          <p:nvPr>
            <p:ph sz="half" idx="1"/>
          </p:nvPr>
        </p:nvPicPr>
        <p:blipFill>
          <a:blip r:embed="rId2"/>
          <a:srcRect/>
          <a:stretch>
            <a:fillRect/>
          </a:stretch>
        </p:blipFill>
        <p:spPr bwMode="auto">
          <a:xfrm>
            <a:off x="850225" y="1571612"/>
            <a:ext cx="3221709" cy="4539681"/>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atin typeface="Times New Roman" pitchFamily="18" charset="0"/>
                <a:cs typeface="Times New Roman" pitchFamily="18" charset="0"/>
              </a:rPr>
              <a:t>The background of the reform</a:t>
            </a:r>
            <a:endParaRPr lang="zh-CN" altLang="en-US" dirty="0">
              <a:latin typeface="Times New Roman" pitchFamily="18" charset="0"/>
              <a:cs typeface="Times New Roman" pitchFamily="18" charset="0"/>
            </a:endParaRPr>
          </a:p>
        </p:txBody>
      </p:sp>
      <p:sp>
        <p:nvSpPr>
          <p:cNvPr id="3" name="内容占位符 2"/>
          <p:cNvSpPr>
            <a:spLocks noGrp="1"/>
          </p:cNvSpPr>
          <p:nvPr>
            <p:ph sz="half" idx="1"/>
          </p:nvPr>
        </p:nvSpPr>
        <p:spPr/>
        <p:txBody>
          <a:bodyPr>
            <a:normAutofit fontScale="92500" lnSpcReduction="10000"/>
          </a:bodyPr>
          <a:lstStyle/>
          <a:p>
            <a:r>
              <a:rPr lang="en-US" altLang="zh-CN" dirty="0" smtClean="0">
                <a:latin typeface="Times New Roman" pitchFamily="18" charset="0"/>
                <a:cs typeface="Times New Roman" pitchFamily="18" charset="0"/>
              </a:rPr>
              <a:t>Overthrowing </a:t>
            </a:r>
            <a:r>
              <a:rPr lang="en-US" altLang="zh-CN" u="sng" dirty="0" smtClean="0">
                <a:latin typeface="Times New Roman" pitchFamily="18" charset="0"/>
                <a:cs typeface="Times New Roman" pitchFamily="18" charset="0"/>
              </a:rPr>
              <a:t>Hippias</a:t>
            </a:r>
          </a:p>
          <a:p>
            <a:r>
              <a:rPr lang="en-US" altLang="zh-CN" dirty="0" smtClean="0">
                <a:latin typeface="Times New Roman" pitchFamily="18" charset="0"/>
                <a:cs typeface="Times New Roman" pitchFamily="18" charset="0"/>
              </a:rPr>
              <a:t>Competing with </a:t>
            </a:r>
            <a:r>
              <a:rPr lang="en-US" altLang="zh-CN" u="sng" dirty="0" err="1" smtClean="0">
                <a:latin typeface="Times New Roman" pitchFamily="18" charset="0"/>
                <a:cs typeface="Times New Roman" pitchFamily="18" charset="0"/>
              </a:rPr>
              <a:t>Isagoras</a:t>
            </a:r>
            <a:endParaRPr lang="en-US" altLang="zh-CN" u="sng" dirty="0" smtClean="0">
              <a:latin typeface="Times New Roman" pitchFamily="18" charset="0"/>
              <a:cs typeface="Times New Roman" pitchFamily="18" charset="0"/>
            </a:endParaRPr>
          </a:p>
          <a:p>
            <a:r>
              <a:rPr lang="en-US" altLang="zh-CN" dirty="0" smtClean="0">
                <a:latin typeface="Times New Roman" pitchFamily="18" charset="0"/>
                <a:cs typeface="Times New Roman" pitchFamily="18" charset="0"/>
              </a:rPr>
              <a:t>The return of Cleisthenes and </a:t>
            </a:r>
          </a:p>
          <a:p>
            <a:pPr>
              <a:buNone/>
            </a:pPr>
            <a:r>
              <a:rPr lang="en-US" altLang="zh-CN" dirty="0" smtClean="0">
                <a:latin typeface="Times New Roman" pitchFamily="18" charset="0"/>
                <a:cs typeface="Times New Roman" pitchFamily="18" charset="0"/>
              </a:rPr>
              <a:t>    assuming leadership of Athens</a:t>
            </a:r>
            <a:endParaRPr lang="zh-CN" altLang="en-US" dirty="0" smtClean="0">
              <a:latin typeface="Times New Roman" pitchFamily="18" charset="0"/>
              <a:cs typeface="Times New Roman" pitchFamily="18" charset="0"/>
            </a:endParaRPr>
          </a:p>
          <a:p>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92500" lnSpcReduction="10000"/>
          </a:bodyPr>
          <a:lstStyle/>
          <a:p>
            <a:r>
              <a:rPr lang="en-US" altLang="zh-CN" dirty="0" smtClean="0">
                <a:latin typeface="Times New Roman" pitchFamily="18" charset="0"/>
                <a:cs typeface="Times New Roman" pitchFamily="18" charset="0"/>
              </a:rPr>
              <a:t>Conflicts between different political factions in Athens after the reform of Solon: the plains, the mountains and the seashores.(conflicts between the common people and the people of nobility)</a:t>
            </a:r>
          </a:p>
          <a:p>
            <a:r>
              <a:rPr lang="en-US" altLang="zh-CN" dirty="0" smtClean="0">
                <a:latin typeface="Times New Roman" pitchFamily="18" charset="0"/>
                <a:cs typeface="Times New Roman" pitchFamily="18" charset="0"/>
              </a:rPr>
              <a:t>In 508 BC, Cleisthenes became the chief executive of Athens.</a:t>
            </a:r>
          </a:p>
          <a:p>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克里斯蒂尼改革：德莫（</a:t>
            </a:r>
            <a:r>
              <a:rPr lang="en-US" altLang="zh-CN" dirty="0" err="1" smtClean="0"/>
              <a:t>deme</a:t>
            </a:r>
            <a:r>
              <a:rPr lang="zh-CN" altLang="en-US" dirty="0" smtClean="0"/>
              <a:t>）</a:t>
            </a:r>
            <a:endParaRPr lang="zh-CN" altLang="en-US" dirty="0"/>
          </a:p>
        </p:txBody>
      </p:sp>
      <p:sp>
        <p:nvSpPr>
          <p:cNvPr id="3" name="内容占位符 2"/>
          <p:cNvSpPr>
            <a:spLocks noGrp="1"/>
          </p:cNvSpPr>
          <p:nvPr>
            <p:ph sz="half" idx="1"/>
          </p:nvPr>
        </p:nvSpPr>
        <p:spPr/>
        <p:txBody>
          <a:bodyPr>
            <a:normAutofit lnSpcReduction="10000"/>
          </a:bodyPr>
          <a:lstStyle/>
          <a:p>
            <a:r>
              <a:rPr lang="zh-CN" altLang="en-US" dirty="0" smtClean="0"/>
              <a:t>克里斯第尼重组了阿提卡地区的社会政治结构：德莫（通常是一个村镇）</a:t>
            </a:r>
            <a:endParaRPr lang="en-US" altLang="zh-CN" dirty="0" smtClean="0"/>
          </a:p>
          <a:p>
            <a:r>
              <a:rPr lang="zh-CN" altLang="en-US" dirty="0" smtClean="0"/>
              <a:t>公民全名：名</a:t>
            </a:r>
            <a:r>
              <a:rPr lang="en-US" altLang="zh-CN" dirty="0" smtClean="0"/>
              <a:t>+</a:t>
            </a:r>
            <a:r>
              <a:rPr lang="zh-CN" altLang="en-US" dirty="0" smtClean="0"/>
              <a:t>父姓</a:t>
            </a:r>
            <a:r>
              <a:rPr lang="en-US" altLang="zh-CN" dirty="0" smtClean="0"/>
              <a:t>+</a:t>
            </a:r>
            <a:r>
              <a:rPr lang="zh-CN" altLang="en-US" dirty="0" smtClean="0"/>
              <a:t>德莫</a:t>
            </a:r>
            <a:endParaRPr lang="en-US" altLang="zh-CN" dirty="0" smtClean="0"/>
          </a:p>
          <a:p>
            <a:r>
              <a:rPr lang="en-US" altLang="zh-CN" dirty="0" err="1" smtClean="0">
                <a:latin typeface="Times New Roman" pitchFamily="18" charset="0"/>
                <a:cs typeface="Times New Roman" pitchFamily="18" charset="0"/>
              </a:rPr>
              <a:t>Aiskhulos</a:t>
            </a:r>
            <a:r>
              <a:rPr lang="zh-CN" altLang="en-US" dirty="0" smtClean="0">
                <a:latin typeface="Times New Roman" pitchFamily="18" charset="0"/>
                <a:cs typeface="Times New Roman" pitchFamily="18" charset="0"/>
              </a:rPr>
              <a:t>（埃斯库罗斯）</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Euphorionos</a:t>
            </a:r>
            <a:r>
              <a:rPr lang="en-US" altLang="zh-CN" dirty="0" smtClean="0">
                <a:latin typeface="Times New Roman" pitchFamily="18" charset="0"/>
                <a:cs typeface="Times New Roman" pitchFamily="18" charset="0"/>
              </a:rPr>
              <a:t> </a:t>
            </a:r>
            <a:r>
              <a:rPr lang="zh-CN" altLang="en-US" dirty="0" smtClean="0">
                <a:latin typeface="Times New Roman" pitchFamily="18" charset="0"/>
                <a:cs typeface="Times New Roman" pitchFamily="18" charset="0"/>
              </a:rPr>
              <a:t>（游弗西诺斯的儿子）</a:t>
            </a:r>
            <a:r>
              <a:rPr lang="en-US" altLang="zh-CN" dirty="0" err="1" smtClean="0">
                <a:latin typeface="Times New Roman" pitchFamily="18" charset="0"/>
                <a:cs typeface="Times New Roman" pitchFamily="18" charset="0"/>
              </a:rPr>
              <a:t>Eleusinieus</a:t>
            </a:r>
            <a:r>
              <a:rPr lang="en-US" altLang="zh-CN" dirty="0" smtClean="0">
                <a:latin typeface="Times New Roman" pitchFamily="18" charset="0"/>
                <a:cs typeface="Times New Roman" pitchFamily="18" charset="0"/>
              </a:rPr>
              <a:t> </a:t>
            </a:r>
            <a:r>
              <a:rPr lang="zh-CN" altLang="en-US" dirty="0" smtClean="0">
                <a:latin typeface="Times New Roman" pitchFamily="18" charset="0"/>
                <a:cs typeface="Times New Roman" pitchFamily="18" charset="0"/>
              </a:rPr>
              <a:t>（属于艾弗西斯德莫）</a:t>
            </a:r>
            <a:endParaRPr lang="en-US" altLang="zh-CN" dirty="0" smtClean="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lnSpcReduction="10000"/>
          </a:bodyPr>
          <a:lstStyle/>
          <a:p>
            <a:r>
              <a:rPr lang="en-US" dirty="0" smtClean="0">
                <a:latin typeface="Times New Roman" pitchFamily="18" charset="0"/>
                <a:cs typeface="Times New Roman" pitchFamily="18" charset="0"/>
              </a:rPr>
              <a:t>Cleisthenes changed Athenian democracy </a:t>
            </a:r>
            <a:r>
              <a:rPr lang="en-US" dirty="0" err="1" smtClean="0">
                <a:latin typeface="Times New Roman" pitchFamily="18" charset="0"/>
                <a:cs typeface="Times New Roman" pitchFamily="18" charset="0"/>
              </a:rPr>
              <a:t>becuase</a:t>
            </a:r>
            <a:r>
              <a:rPr lang="en-US" dirty="0" smtClean="0">
                <a:latin typeface="Times New Roman" pitchFamily="18" charset="0"/>
                <a:cs typeface="Times New Roman" pitchFamily="18" charset="0"/>
              </a:rPr>
              <a:t> he redefined what it was to be a citizen and so removed the influence of traditional clan groups. Now all citizens could participate in government, not just aristocrats.</a:t>
            </a:r>
            <a:endParaRPr lang="zh-CN" alt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smtClean="0"/>
              <a:t>公民大会</a:t>
            </a:r>
            <a:endParaRPr lang="zh-CN" altLang="en-US" dirty="0"/>
          </a:p>
        </p:txBody>
      </p:sp>
      <p:pic>
        <p:nvPicPr>
          <p:cNvPr id="9" name="内容占位符 8" descr="公民大会.jpg"/>
          <p:cNvPicPr>
            <a:picLocks noGrp="1" noChangeAspect="1"/>
          </p:cNvPicPr>
          <p:nvPr>
            <p:ph sz="half" idx="1"/>
          </p:nvPr>
        </p:nvPicPr>
        <p:blipFill>
          <a:blip r:embed="rId2" cstate="print"/>
          <a:stretch>
            <a:fillRect/>
          </a:stretch>
        </p:blipFill>
        <p:spPr>
          <a:xfrm>
            <a:off x="500034" y="2500306"/>
            <a:ext cx="7881082" cy="2994811"/>
          </a:xfrm>
        </p:spPr>
      </p:pic>
      <p:pic>
        <p:nvPicPr>
          <p:cNvPr id="11" name="内容占位符 10" descr="CarteAttiqueApresClisthene.jpg"/>
          <p:cNvPicPr>
            <a:picLocks noGrp="1" noChangeAspect="1"/>
          </p:cNvPicPr>
          <p:nvPr>
            <p:ph sz="half" idx="2"/>
          </p:nvPr>
        </p:nvPicPr>
        <p:blipFill>
          <a:blip r:embed="rId3" cstate="print"/>
          <a:stretch>
            <a:fillRect/>
          </a:stretch>
        </p:blipFill>
        <p:spPr>
          <a:xfrm>
            <a:off x="6143636" y="0"/>
            <a:ext cx="3000364" cy="3905030"/>
          </a:xfr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b="1" dirty="0" smtClean="0">
                <a:solidFill>
                  <a:srgbClr val="0070C0"/>
                </a:solidFill>
              </a:rPr>
              <a:t>The Reform of Cleisthenes</a:t>
            </a:r>
            <a:endParaRPr lang="zh-CN" altLang="en-US" dirty="0"/>
          </a:p>
        </p:txBody>
      </p:sp>
      <p:sp>
        <p:nvSpPr>
          <p:cNvPr id="6" name="内容占位符 5"/>
          <p:cNvSpPr>
            <a:spLocks noGrp="1"/>
          </p:cNvSpPr>
          <p:nvPr>
            <p:ph idx="1"/>
          </p:nvPr>
        </p:nvSpPr>
        <p:spPr/>
        <p:txBody>
          <a:bodyPr>
            <a:normAutofit/>
          </a:bodyPr>
          <a:lstStyle/>
          <a:p>
            <a:pPr marL="514350" indent="-514350">
              <a:buAutoNum type="arabicPeriod"/>
            </a:pPr>
            <a:r>
              <a:rPr lang="en-US" altLang="zh-CN" b="1" dirty="0" smtClean="0"/>
              <a:t>Disjoining the consanguine tribes;</a:t>
            </a:r>
            <a:r>
              <a:rPr lang="en-US" dirty="0" smtClean="0"/>
              <a:t> </a:t>
            </a:r>
          </a:p>
          <a:p>
            <a:pPr marL="514350" indent="-514350">
              <a:buNone/>
            </a:pPr>
            <a:r>
              <a:rPr lang="en-US" altLang="zh-CN" b="1" dirty="0" smtClean="0"/>
              <a:t>     from 4 tribes to 10 tribes</a:t>
            </a:r>
          </a:p>
          <a:p>
            <a:r>
              <a:rPr lang="en-US" altLang="zh-CN" b="1" dirty="0" smtClean="0"/>
              <a:t>Purpose:</a:t>
            </a:r>
            <a:r>
              <a:rPr lang="en-US" altLang="zh-CN" dirty="0" smtClean="0"/>
              <a:t> </a:t>
            </a:r>
            <a:r>
              <a:rPr lang="en-US" dirty="0" smtClean="0"/>
              <a:t>to forestall strife between the traditional clans, which had led to the tyranny.</a:t>
            </a:r>
            <a:endParaRPr lang="en-US" altLang="zh-CN" dirty="0" smtClean="0"/>
          </a:p>
          <a:p>
            <a:r>
              <a:rPr lang="en-US" altLang="zh-CN" b="1" dirty="0" smtClean="0"/>
              <a:t>Contribution: </a:t>
            </a:r>
            <a:r>
              <a:rPr lang="en-US" altLang="zh-CN" dirty="0" smtClean="0"/>
              <a:t>tribes based on kinship were broken up which destroyed the foundation of the ruling of the noble and the control of Athenian politics by them.</a:t>
            </a:r>
            <a:endParaRPr lang="zh-CN" altLang="en-US" dirty="0" smtClean="0"/>
          </a:p>
          <a:p>
            <a:endParaRPr lang="zh-CN"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pPr>
              <a:buNone/>
            </a:pPr>
            <a:r>
              <a:rPr lang="en-US" altLang="zh-CN" b="1" dirty="0" smtClean="0">
                <a:latin typeface="Times New Roman" pitchFamily="18" charset="0"/>
                <a:cs typeface="Times New Roman" pitchFamily="18" charset="0"/>
              </a:rPr>
              <a:t>2. 500-member Council (</a:t>
            </a:r>
            <a:r>
              <a:rPr lang="en-US" altLang="zh-CN" b="1" dirty="0" err="1" smtClean="0">
                <a:latin typeface="Times New Roman" pitchFamily="18" charset="0"/>
                <a:cs typeface="Times New Roman" pitchFamily="18" charset="0"/>
              </a:rPr>
              <a:t>Boule</a:t>
            </a:r>
            <a:r>
              <a:rPr lang="en-US" altLang="zh-CN" b="1" dirty="0" smtClean="0">
                <a:latin typeface="Times New Roman" pitchFamily="18" charset="0"/>
                <a:cs typeface="Times New Roman" pitchFamily="18" charset="0"/>
              </a:rPr>
              <a:t>) (</a:t>
            </a:r>
            <a:r>
              <a:rPr lang="en-US" altLang="zh-CN" dirty="0" smtClean="0">
                <a:latin typeface="Times New Roman" pitchFamily="18" charset="0"/>
                <a:cs typeface="Times New Roman" pitchFamily="18" charset="0"/>
              </a:rPr>
              <a:t>400 members     500 members</a:t>
            </a:r>
            <a:r>
              <a:rPr lang="en-US" altLang="zh-CN" b="1" dirty="0" smtClean="0">
                <a:latin typeface="Times New Roman" pitchFamily="18" charset="0"/>
                <a:cs typeface="Times New Roman" pitchFamily="18" charset="0"/>
              </a:rPr>
              <a:t>)</a:t>
            </a:r>
          </a:p>
          <a:p>
            <a:r>
              <a:rPr lang="en-US" altLang="zh-CN" b="1" dirty="0" smtClean="0">
                <a:latin typeface="Times New Roman" pitchFamily="18" charset="0"/>
                <a:cs typeface="Times New Roman" pitchFamily="18" charset="0"/>
              </a:rPr>
              <a:t>Formation: </a:t>
            </a:r>
            <a:r>
              <a:rPr lang="en-US" altLang="zh-CN" dirty="0" smtClean="0">
                <a:latin typeface="Times New Roman" pitchFamily="18" charset="0"/>
                <a:cs typeface="Times New Roman" pitchFamily="18" charset="0"/>
              </a:rPr>
              <a:t>male citizens over 30; 50 from each tribe by drawing lots; one-year term.</a:t>
            </a:r>
          </a:p>
          <a:p>
            <a:r>
              <a:rPr lang="en-US" altLang="zh-CN" b="1" dirty="0" smtClean="0">
                <a:latin typeface="Times New Roman" pitchFamily="18" charset="0"/>
                <a:cs typeface="Times New Roman" pitchFamily="18" charset="0"/>
              </a:rPr>
              <a:t>Function: </a:t>
            </a:r>
            <a:r>
              <a:rPr lang="en-US" altLang="zh-CN" dirty="0" smtClean="0">
                <a:latin typeface="Times New Roman" pitchFamily="18" charset="0"/>
                <a:cs typeface="Times New Roman" pitchFamily="18" charset="0"/>
              </a:rPr>
              <a:t>arranging the agenda of </a:t>
            </a:r>
            <a:r>
              <a:rPr lang="en-US" dirty="0" smtClean="0">
                <a:latin typeface="Times New Roman" pitchFamily="18" charset="0"/>
                <a:cs typeface="Times New Roman" pitchFamily="18" charset="0"/>
              </a:rPr>
              <a:t>ecclesia including drafting </a:t>
            </a:r>
            <a:r>
              <a:rPr lang="en-US" dirty="0" err="1" smtClean="0">
                <a:latin typeface="Times New Roman" pitchFamily="18" charset="0"/>
                <a:cs typeface="Times New Roman" pitchFamily="18" charset="0"/>
              </a:rPr>
              <a:t>probouleumata</a:t>
            </a:r>
            <a:r>
              <a:rPr lang="en-US" dirty="0" smtClean="0">
                <a:latin typeface="Times New Roman" pitchFamily="18" charset="0"/>
                <a:cs typeface="Times New Roman" pitchFamily="18" charset="0"/>
              </a:rPr>
              <a:t> (</a:t>
            </a:r>
            <a:r>
              <a:rPr lang="zh-CN" altLang="en-US" dirty="0" smtClean="0">
                <a:latin typeface="Times New Roman" pitchFamily="18" charset="0"/>
                <a:cs typeface="Times New Roman" pitchFamily="18" charset="0"/>
              </a:rPr>
              <a:t>议案</a:t>
            </a:r>
            <a:r>
              <a:rPr lang="en-US" dirty="0" smtClean="0">
                <a:latin typeface="Times New Roman" pitchFamily="18" charset="0"/>
                <a:cs typeface="Times New Roman" pitchFamily="18" charset="0"/>
              </a:rPr>
              <a:t>); implementing the resolution of ecclesia(the most important one); diplomatic affairs(e.g. receiving envoys).</a:t>
            </a:r>
          </a:p>
          <a:p>
            <a:r>
              <a:rPr lang="en-US" b="1" dirty="0" smtClean="0">
                <a:latin typeface="Times New Roman" pitchFamily="18" charset="0"/>
                <a:cs typeface="Times New Roman" pitchFamily="18" charset="0"/>
              </a:rPr>
              <a:t>Characteristics: </a:t>
            </a:r>
            <a:r>
              <a:rPr lang="en-US" dirty="0" smtClean="0">
                <a:latin typeface="Times New Roman" pitchFamily="18" charset="0"/>
                <a:cs typeface="Times New Roman" pitchFamily="18" charset="0"/>
              </a:rPr>
              <a:t>open to every male citizen over 30; equal opportunity (drawing lots)</a:t>
            </a:r>
            <a:endParaRPr lang="zh-CN" altLang="en-US" dirty="0">
              <a:latin typeface="Times New Roman" pitchFamily="18" charset="0"/>
              <a:cs typeface="Times New Roman"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pPr>
              <a:buNone/>
            </a:pPr>
            <a:r>
              <a:rPr lang="en-US" altLang="zh-CN" b="1" dirty="0" smtClean="0">
                <a:latin typeface="Times New Roman" pitchFamily="18" charset="0"/>
                <a:cs typeface="Times New Roman" pitchFamily="18" charset="0"/>
              </a:rPr>
              <a:t>3. the Board of ten </a:t>
            </a:r>
            <a:r>
              <a:rPr lang="en-US" altLang="zh-CN" b="1" dirty="0" err="1" smtClean="0">
                <a:latin typeface="Times New Roman" pitchFamily="18" charset="0"/>
                <a:cs typeface="Times New Roman" pitchFamily="18" charset="0"/>
              </a:rPr>
              <a:t>strategi</a:t>
            </a:r>
            <a:r>
              <a:rPr lang="en-US" altLang="zh-CN" b="1" dirty="0" smtClean="0">
                <a:latin typeface="Times New Roman" pitchFamily="18" charset="0"/>
                <a:cs typeface="Times New Roman" pitchFamily="18" charset="0"/>
              </a:rPr>
              <a:t> </a:t>
            </a:r>
          </a:p>
          <a:p>
            <a:pPr>
              <a:buNone/>
            </a:pPr>
            <a:r>
              <a:rPr lang="en-US" altLang="zh-CN" b="1" dirty="0" smtClean="0">
                <a:latin typeface="Times New Roman" pitchFamily="18" charset="0"/>
                <a:cs typeface="Times New Roman" pitchFamily="18" charset="0"/>
              </a:rPr>
              <a:t>    (</a:t>
            </a:r>
            <a:r>
              <a:rPr lang="zh-CN" altLang="en-US" b="1" dirty="0" smtClean="0">
                <a:latin typeface="Times New Roman" pitchFamily="18" charset="0"/>
                <a:cs typeface="Times New Roman" pitchFamily="18" charset="0"/>
              </a:rPr>
              <a:t>十将军委员会</a:t>
            </a:r>
            <a:r>
              <a:rPr lang="en-US" altLang="zh-CN" b="1" dirty="0" smtClean="0">
                <a:latin typeface="Times New Roman" pitchFamily="18" charset="0"/>
                <a:cs typeface="Times New Roman" pitchFamily="18" charset="0"/>
              </a:rPr>
              <a:t>)</a:t>
            </a:r>
          </a:p>
          <a:p>
            <a:r>
              <a:rPr lang="en-US" altLang="zh-CN" b="1" dirty="0" smtClean="0">
                <a:latin typeface="Times New Roman" pitchFamily="18" charset="0"/>
                <a:cs typeface="Times New Roman" pitchFamily="18" charset="0"/>
              </a:rPr>
              <a:t>Formation:</a:t>
            </a:r>
            <a:r>
              <a:rPr lang="en-US" altLang="zh-CN" dirty="0" smtClean="0">
                <a:latin typeface="Times New Roman" pitchFamily="18" charset="0"/>
                <a:cs typeface="Times New Roman" pitchFamily="18" charset="0"/>
              </a:rPr>
              <a:t> one general from each tribe, one-year term, one chief general</a:t>
            </a:r>
          </a:p>
          <a:p>
            <a:r>
              <a:rPr lang="en-US" altLang="zh-CN" b="1" dirty="0" smtClean="0">
                <a:latin typeface="Times New Roman" pitchFamily="18" charset="0"/>
                <a:cs typeface="Times New Roman" pitchFamily="18" charset="0"/>
              </a:rPr>
              <a:t>Role:</a:t>
            </a:r>
            <a:r>
              <a:rPr lang="en-US" altLang="zh-CN" dirty="0" smtClean="0">
                <a:latin typeface="Times New Roman" pitchFamily="18" charset="0"/>
                <a:cs typeface="Times New Roman" pitchFamily="18" charset="0"/>
              </a:rPr>
              <a:t> the highest military organization; the power of military command; diplomatic power (signing treaties with other countries).</a:t>
            </a:r>
          </a:p>
          <a:p>
            <a:r>
              <a:rPr lang="en-US" altLang="zh-CN" b="1" dirty="0" smtClean="0">
                <a:latin typeface="Times New Roman" pitchFamily="18" charset="0"/>
                <a:cs typeface="Times New Roman" pitchFamily="18" charset="0"/>
              </a:rPr>
              <a:t>Contribution:</a:t>
            </a:r>
            <a:r>
              <a:rPr lang="en-US" altLang="zh-CN" dirty="0" smtClean="0">
                <a:latin typeface="Times New Roman" pitchFamily="18" charset="0"/>
                <a:cs typeface="Times New Roman" pitchFamily="18" charset="0"/>
              </a:rPr>
              <a:t> weaken the power of curia; directly reporting to the ecclesia and leaving the legislative power to the public.</a:t>
            </a:r>
            <a:endParaRPr lang="zh-CN" altLang="en-US" dirty="0" smtClean="0">
              <a:latin typeface="Times New Roman" pitchFamily="18" charset="0"/>
              <a:cs typeface="Times New Roman" pitchFamily="18" charset="0"/>
            </a:endParaRPr>
          </a:p>
          <a:p>
            <a:endParaRPr lang="zh-CN"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lnSpcReduction="10000"/>
          </a:bodyPr>
          <a:lstStyle/>
          <a:p>
            <a:pPr>
              <a:buNone/>
            </a:pPr>
            <a:r>
              <a:rPr lang="en-US" altLang="zh-CN" b="1" dirty="0" smtClean="0"/>
              <a:t>.</a:t>
            </a:r>
            <a:r>
              <a:rPr lang="en-US" altLang="zh-CN" b="1" dirty="0" smtClean="0">
                <a:latin typeface="Times New Roman" pitchFamily="18" charset="0"/>
                <a:cs typeface="Times New Roman" pitchFamily="18" charset="0"/>
              </a:rPr>
              <a:t>4. “To advise according to the laws what was best for the people”</a:t>
            </a:r>
          </a:p>
          <a:p>
            <a:r>
              <a:rPr lang="en-US" dirty="0" smtClean="0">
                <a:latin typeface="Times New Roman" pitchFamily="18" charset="0"/>
                <a:cs typeface="Times New Roman" pitchFamily="18" charset="0"/>
              </a:rPr>
              <a:t>The Jury courts: 600 jurors in each one of ten courts; </a:t>
            </a:r>
          </a:p>
          <a:p>
            <a:r>
              <a:rPr lang="en-US" dirty="0" smtClean="0">
                <a:latin typeface="Times New Roman" pitchFamily="18" charset="0"/>
                <a:cs typeface="Times New Roman" pitchFamily="18" charset="0"/>
              </a:rPr>
              <a:t>The role of the courts: Judicial and </a:t>
            </a:r>
            <a:r>
              <a:rPr lang="en-US" dirty="0" err="1" smtClean="0">
                <a:latin typeface="Times New Roman" pitchFamily="18" charset="0"/>
                <a:cs typeface="Times New Roman" pitchFamily="18" charset="0"/>
              </a:rPr>
              <a:t>procuratorial</a:t>
            </a:r>
            <a:r>
              <a:rPr lang="en-US" dirty="0" smtClean="0">
                <a:latin typeface="Times New Roman" pitchFamily="18" charset="0"/>
                <a:cs typeface="Times New Roman" pitchFamily="18" charset="0"/>
              </a:rPr>
              <a:t> organs; to propose laws to the assembly; </a:t>
            </a:r>
          </a:p>
          <a:p>
            <a:r>
              <a:rPr lang="en-US" dirty="0" smtClean="0">
                <a:latin typeface="Times New Roman" pitchFamily="18" charset="0"/>
                <a:cs typeface="Times New Roman" pitchFamily="18" charset="0"/>
              </a:rPr>
              <a:t>The concept of ruling by law; the purpose of equal trial of Greek people.</a:t>
            </a:r>
            <a:endParaRPr lang="zh-CN" altLang="en-US" dirty="0">
              <a:latin typeface="Times New Roman" pitchFamily="18" charset="0"/>
              <a:cs typeface="Times New Roman"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My Documents\PPT背景图片\p_large_QV8Y_765d00063c7d2d0c.jpg"/>
          <p:cNvPicPr>
            <a:picLocks noChangeAspect="1" noChangeArrowheads="1"/>
          </p:cNvPicPr>
          <p:nvPr/>
        </p:nvPicPr>
        <p:blipFill>
          <a:blip r:embed="rId2"/>
          <a:srcRect/>
          <a:stretch>
            <a:fillRect/>
          </a:stretch>
        </p:blipFill>
        <p:spPr bwMode="auto">
          <a:xfrm>
            <a:off x="0" y="0"/>
            <a:ext cx="9144000" cy="6858000"/>
          </a:xfrm>
          <a:prstGeom prst="rect">
            <a:avLst/>
          </a:prstGeom>
          <a:noFill/>
        </p:spPr>
      </p:pic>
      <p:sp>
        <p:nvSpPr>
          <p:cNvPr id="2" name="标题 1"/>
          <p:cNvSpPr>
            <a:spLocks noGrp="1"/>
          </p:cNvSpPr>
          <p:nvPr>
            <p:ph type="title"/>
          </p:nvPr>
        </p:nvSpPr>
        <p:spPr>
          <a:xfrm>
            <a:off x="500034" y="642918"/>
            <a:ext cx="8229600" cy="1143000"/>
          </a:xfrm>
        </p:spPr>
        <p:txBody>
          <a:bodyPr>
            <a:normAutofit fontScale="90000"/>
          </a:bodyPr>
          <a:lstStyle/>
          <a:p>
            <a:r>
              <a:rPr lang="en-US" altLang="zh-CN" sz="4900" b="1" dirty="0" smtClean="0">
                <a:solidFill>
                  <a:srgbClr val="0070C0"/>
                </a:solidFill>
              </a:rPr>
              <a:t/>
            </a:r>
            <a:br>
              <a:rPr lang="en-US" altLang="zh-CN" sz="4900" b="1" dirty="0" smtClean="0">
                <a:solidFill>
                  <a:srgbClr val="0070C0"/>
                </a:solidFill>
              </a:rPr>
            </a:br>
            <a:endParaRPr lang="zh-CN" altLang="en-US" sz="4900" b="1" dirty="0" smtClean="0">
              <a:solidFill>
                <a:srgbClr val="0070C0"/>
              </a:solidFill>
            </a:endParaRPr>
          </a:p>
        </p:txBody>
      </p:sp>
      <p:sp>
        <p:nvSpPr>
          <p:cNvPr id="3" name="内容占位符 2"/>
          <p:cNvSpPr>
            <a:spLocks noGrp="1"/>
          </p:cNvSpPr>
          <p:nvPr>
            <p:ph idx="1"/>
          </p:nvPr>
        </p:nvSpPr>
        <p:spPr>
          <a:xfrm>
            <a:off x="0" y="0"/>
            <a:ext cx="9144000" cy="6858000"/>
          </a:xfrm>
        </p:spPr>
        <p:txBody>
          <a:bodyPr>
            <a:normAutofit lnSpcReduction="10000"/>
          </a:bodyPr>
          <a:lstStyle/>
          <a:p>
            <a:pPr>
              <a:buNone/>
            </a:pPr>
            <a:endParaRPr lang="en-US" sz="4000" b="1" dirty="0" smtClean="0">
              <a:solidFill>
                <a:srgbClr val="0070C0"/>
              </a:solidFill>
            </a:endParaRPr>
          </a:p>
          <a:p>
            <a:pPr>
              <a:buNone/>
            </a:pPr>
            <a:r>
              <a:rPr lang="en-US" sz="4000" b="1" dirty="0" smtClean="0">
                <a:solidFill>
                  <a:srgbClr val="0070C0"/>
                </a:solidFill>
              </a:rPr>
              <a:t>     </a:t>
            </a:r>
            <a:r>
              <a:rPr lang="en-US" sz="3600" b="1" dirty="0" smtClean="0"/>
              <a:t>4. Ostracism</a:t>
            </a:r>
          </a:p>
          <a:p>
            <a:endParaRPr lang="en-US" altLang="zh-CN" sz="3500" b="1" dirty="0" smtClean="0"/>
          </a:p>
          <a:p>
            <a:r>
              <a:rPr lang="en-US" altLang="zh-CN" sz="3500" b="1" dirty="0" smtClean="0"/>
              <a:t>The working of </a:t>
            </a:r>
            <a:r>
              <a:rPr lang="en-US" sz="3500" b="1" dirty="0" smtClean="0"/>
              <a:t>ostracism</a:t>
            </a:r>
          </a:p>
          <a:p>
            <a:r>
              <a:rPr lang="en-US" altLang="zh-CN" sz="3500" b="1" dirty="0" smtClean="0"/>
              <a:t>The evaluation of </a:t>
            </a:r>
            <a:r>
              <a:rPr lang="en-US" sz="3500" b="1" dirty="0" smtClean="0"/>
              <a:t>ostracism</a:t>
            </a:r>
          </a:p>
          <a:p>
            <a:pPr>
              <a:buNone/>
            </a:pPr>
            <a:r>
              <a:rPr lang="en-US" sz="3500" b="1" dirty="0" smtClean="0"/>
              <a:t>    Advantage: </a:t>
            </a:r>
            <a:r>
              <a:rPr lang="en-US" sz="3500" dirty="0" smtClean="0"/>
              <a:t>preventing the appearance of tyranny; the concept of ruling by people</a:t>
            </a:r>
          </a:p>
          <a:p>
            <a:pPr>
              <a:buNone/>
            </a:pPr>
            <a:r>
              <a:rPr lang="en-US" sz="3500" b="1" dirty="0" smtClean="0"/>
              <a:t>    Disadvantage: </a:t>
            </a:r>
            <a:r>
              <a:rPr lang="en-US" sz="3500" dirty="0" smtClean="0"/>
              <a:t>some talented and influential                           people may be influenced.</a:t>
            </a:r>
          </a:p>
          <a:p>
            <a:pPr>
              <a:buNone/>
            </a:pPr>
            <a:r>
              <a:rPr lang="en-US" sz="4400" b="1" dirty="0" smtClean="0">
                <a:solidFill>
                  <a:srgbClr val="0070C0"/>
                </a:solidFill>
              </a:rPr>
              <a:t/>
            </a:r>
            <a:br>
              <a:rPr lang="en-US" sz="4400" b="1" dirty="0" smtClean="0">
                <a:solidFill>
                  <a:srgbClr val="0070C0"/>
                </a:solidFill>
              </a:rPr>
            </a:br>
            <a:endParaRPr lang="zh-CN" altLang="en-US" sz="4400" b="1" dirty="0" smtClean="0">
              <a:solidFill>
                <a:srgbClr val="0070C0"/>
              </a:solidFill>
              <a:latin typeface="+mj-lt"/>
              <a:ea typeface="+mj-ea"/>
              <a:cs typeface="+mj-cs"/>
            </a:endParaRPr>
          </a:p>
        </p:txBody>
      </p:sp>
      <p:pic>
        <p:nvPicPr>
          <p:cNvPr id="3074" name="Picture 2" descr="http://upload.wikimedia.org/wikipedia/commons/thumb/4/4d/Scherbengericht.png/200px-Scherbengericht.png">
            <a:hlinkClick r:id="rId3"/>
          </p:cNvPr>
          <p:cNvPicPr>
            <a:picLocks noChangeAspect="1" noChangeArrowheads="1"/>
          </p:cNvPicPr>
          <p:nvPr/>
        </p:nvPicPr>
        <p:blipFill>
          <a:blip r:embed="rId4"/>
          <a:srcRect/>
          <a:stretch>
            <a:fillRect/>
          </a:stretch>
        </p:blipFill>
        <p:spPr bwMode="auto">
          <a:xfrm>
            <a:off x="6643702" y="1714488"/>
            <a:ext cx="2214578" cy="4218771"/>
          </a:xfrm>
          <a:prstGeom prst="rect">
            <a:avLst/>
          </a:prstGeom>
          <a:noFill/>
        </p:spPr>
      </p:pic>
      <p:pic>
        <p:nvPicPr>
          <p:cNvPr id="3076" name="Picture 4" descr="http://upload.wikimedia.org/wikipedia/commons/thumb/2/26/Athen_Stoa_Ostrakismos_2.jpg/220px-Athen_Stoa_Ostrakismos_2.jpg">
            <a:hlinkClick r:id="rId5"/>
          </p:cNvPr>
          <p:cNvPicPr>
            <a:picLocks noChangeAspect="1" noChangeArrowheads="1"/>
          </p:cNvPicPr>
          <p:nvPr/>
        </p:nvPicPr>
        <p:blipFill>
          <a:blip r:embed="rId6"/>
          <a:srcRect/>
          <a:stretch>
            <a:fillRect/>
          </a:stretch>
        </p:blipFill>
        <p:spPr bwMode="auto">
          <a:xfrm>
            <a:off x="0" y="1714488"/>
            <a:ext cx="3071834" cy="2303877"/>
          </a:xfrm>
          <a:prstGeom prst="rect">
            <a:avLst/>
          </a:prstGeom>
          <a:noFill/>
        </p:spPr>
      </p:pic>
      <p:pic>
        <p:nvPicPr>
          <p:cNvPr id="3078" name="Picture 6" descr="http://a2.att.hudong.com/63/53/01300000271487122698538041300_s.jpg"/>
          <p:cNvPicPr>
            <a:picLocks noChangeAspect="1" noChangeArrowheads="1"/>
          </p:cNvPicPr>
          <p:nvPr/>
        </p:nvPicPr>
        <p:blipFill>
          <a:blip r:embed="rId7"/>
          <a:srcRect/>
          <a:stretch>
            <a:fillRect/>
          </a:stretch>
        </p:blipFill>
        <p:spPr bwMode="auto">
          <a:xfrm>
            <a:off x="0" y="4214818"/>
            <a:ext cx="3071802" cy="2068348"/>
          </a:xfrm>
          <a:prstGeom prst="rect">
            <a:avLst/>
          </a:prstGeom>
          <a:noFill/>
        </p:spPr>
      </p:pic>
      <p:pic>
        <p:nvPicPr>
          <p:cNvPr id="3080" name="Picture 8" descr="http://www.lsfyw.net/uploads/allimg/c100327/12EE9220910-O316.jpg"/>
          <p:cNvPicPr>
            <a:picLocks noChangeAspect="1" noChangeArrowheads="1"/>
          </p:cNvPicPr>
          <p:nvPr/>
        </p:nvPicPr>
        <p:blipFill>
          <a:blip r:embed="rId8"/>
          <a:srcRect/>
          <a:stretch>
            <a:fillRect/>
          </a:stretch>
        </p:blipFill>
        <p:spPr bwMode="auto">
          <a:xfrm>
            <a:off x="3500430" y="1695450"/>
            <a:ext cx="2857500" cy="516255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80"/>
                                        </p:tgtEl>
                                        <p:attrNameLst>
                                          <p:attrName>style.visibility</p:attrName>
                                        </p:attrNameLst>
                                      </p:cBhvr>
                                      <p:to>
                                        <p:strVal val="visible"/>
                                      </p:to>
                                    </p:set>
                                    <p:animEffect transition="in" filter="blinds(horizontal)">
                                      <p:cBhvr>
                                        <p:cTn id="7" dur="500"/>
                                        <p:tgtEl>
                                          <p:spTgt spid="3080"/>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slide(fromBottom)">
                                      <p:cBhvr>
                                        <p:cTn id="12" dur="500"/>
                                        <p:tgtEl>
                                          <p:spTgt spid="3076"/>
                                        </p:tgtEl>
                                      </p:cBhvr>
                                    </p:animEffect>
                                  </p:childTnLst>
                                </p:cTn>
                              </p:par>
                              <p:par>
                                <p:cTn id="13" presetID="8" presetClass="entr" presetSubtype="16" fill="hold" nodeType="withEffect">
                                  <p:stCondLst>
                                    <p:cond delay="0"/>
                                  </p:stCondLst>
                                  <p:childTnLst>
                                    <p:set>
                                      <p:cBhvr>
                                        <p:cTn id="14" dur="1" fill="hold">
                                          <p:stCondLst>
                                            <p:cond delay="0"/>
                                          </p:stCondLst>
                                        </p:cTn>
                                        <p:tgtEl>
                                          <p:spTgt spid="3078"/>
                                        </p:tgtEl>
                                        <p:attrNameLst>
                                          <p:attrName>style.visibility</p:attrName>
                                        </p:attrNameLst>
                                      </p:cBhvr>
                                      <p:to>
                                        <p:strVal val="visible"/>
                                      </p:to>
                                    </p:set>
                                    <p:animEffect transition="in" filter="diamond(in)">
                                      <p:cBhvr>
                                        <p:cTn id="15" dur="2000"/>
                                        <p:tgtEl>
                                          <p:spTgt spid="3078"/>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4" fill="hold" nodeType="clickEffect">
                                  <p:stCondLst>
                                    <p:cond delay="0"/>
                                  </p:stCondLst>
                                  <p:childTnLst>
                                    <p:set>
                                      <p:cBhvr>
                                        <p:cTn id="19" dur="1" fill="hold">
                                          <p:stCondLst>
                                            <p:cond delay="0"/>
                                          </p:stCondLst>
                                        </p:cTn>
                                        <p:tgtEl>
                                          <p:spTgt spid="3074"/>
                                        </p:tgtEl>
                                        <p:attrNameLst>
                                          <p:attrName>style.visibility</p:attrName>
                                        </p:attrNameLst>
                                      </p:cBhvr>
                                      <p:to>
                                        <p:strVal val="visible"/>
                                      </p:to>
                                    </p:set>
                                    <p:animEffect transition="in" filter="slide(fromBottom)">
                                      <p:cBhvr>
                                        <p:cTn id="20" dur="500"/>
                                        <p:tgtEl>
                                          <p:spTgt spid="3074"/>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xit" presetSubtype="10" fill="hold" nodeType="clickEffect">
                                  <p:stCondLst>
                                    <p:cond delay="0"/>
                                  </p:stCondLst>
                                  <p:childTnLst>
                                    <p:animEffect transition="out" filter="checkerboard(across)">
                                      <p:cBhvr>
                                        <p:cTn id="24" dur="500"/>
                                        <p:tgtEl>
                                          <p:spTgt spid="3080"/>
                                        </p:tgtEl>
                                      </p:cBhvr>
                                    </p:animEffect>
                                    <p:set>
                                      <p:cBhvr>
                                        <p:cTn id="25" dur="1" fill="hold">
                                          <p:stCondLst>
                                            <p:cond delay="499"/>
                                          </p:stCondLst>
                                        </p:cTn>
                                        <p:tgtEl>
                                          <p:spTgt spid="3080"/>
                                        </p:tgtEl>
                                        <p:attrNameLst>
                                          <p:attrName>style.visibility</p:attrName>
                                        </p:attrNameLst>
                                      </p:cBhvr>
                                      <p:to>
                                        <p:strVal val="hidden"/>
                                      </p:to>
                                    </p:set>
                                  </p:childTnLst>
                                </p:cTn>
                              </p:par>
                              <p:par>
                                <p:cTn id="26" presetID="5" presetClass="exit" presetSubtype="10" fill="hold" nodeType="withEffect">
                                  <p:stCondLst>
                                    <p:cond delay="0"/>
                                  </p:stCondLst>
                                  <p:childTnLst>
                                    <p:animEffect transition="out" filter="checkerboard(across)">
                                      <p:cBhvr>
                                        <p:cTn id="27" dur="500"/>
                                        <p:tgtEl>
                                          <p:spTgt spid="3076"/>
                                        </p:tgtEl>
                                      </p:cBhvr>
                                    </p:animEffect>
                                    <p:set>
                                      <p:cBhvr>
                                        <p:cTn id="28" dur="1" fill="hold">
                                          <p:stCondLst>
                                            <p:cond delay="499"/>
                                          </p:stCondLst>
                                        </p:cTn>
                                        <p:tgtEl>
                                          <p:spTgt spid="3076"/>
                                        </p:tgtEl>
                                        <p:attrNameLst>
                                          <p:attrName>style.visibility</p:attrName>
                                        </p:attrNameLst>
                                      </p:cBhvr>
                                      <p:to>
                                        <p:strVal val="hidden"/>
                                      </p:to>
                                    </p:set>
                                  </p:childTnLst>
                                </p:cTn>
                              </p:par>
                              <p:par>
                                <p:cTn id="29" presetID="5" presetClass="exit" presetSubtype="10" fill="hold" nodeType="withEffect">
                                  <p:stCondLst>
                                    <p:cond delay="0"/>
                                  </p:stCondLst>
                                  <p:childTnLst>
                                    <p:animEffect transition="out" filter="checkerboard(across)">
                                      <p:cBhvr>
                                        <p:cTn id="30" dur="500"/>
                                        <p:tgtEl>
                                          <p:spTgt spid="3078"/>
                                        </p:tgtEl>
                                      </p:cBhvr>
                                    </p:animEffect>
                                    <p:set>
                                      <p:cBhvr>
                                        <p:cTn id="31" dur="1" fill="hold">
                                          <p:stCondLst>
                                            <p:cond delay="499"/>
                                          </p:stCondLst>
                                        </p:cTn>
                                        <p:tgtEl>
                                          <p:spTgt spid="3078"/>
                                        </p:tgtEl>
                                        <p:attrNameLst>
                                          <p:attrName>style.visibility</p:attrName>
                                        </p:attrNameLst>
                                      </p:cBhvr>
                                      <p:to>
                                        <p:strVal val="hidden"/>
                                      </p:to>
                                    </p:set>
                                  </p:childTnLst>
                                </p:cTn>
                              </p:par>
                              <p:par>
                                <p:cTn id="32" presetID="5" presetClass="exit" presetSubtype="10" fill="hold" nodeType="withEffect">
                                  <p:stCondLst>
                                    <p:cond delay="0"/>
                                  </p:stCondLst>
                                  <p:childTnLst>
                                    <p:animEffect transition="out" filter="checkerboard(across)">
                                      <p:cBhvr>
                                        <p:cTn id="33" dur="500"/>
                                        <p:tgtEl>
                                          <p:spTgt spid="3074"/>
                                        </p:tgtEl>
                                      </p:cBhvr>
                                    </p:animEffect>
                                    <p:set>
                                      <p:cBhvr>
                                        <p:cTn id="34" dur="1" fill="hold">
                                          <p:stCondLst>
                                            <p:cond delay="499"/>
                                          </p:stCondLst>
                                        </p:cTn>
                                        <p:tgtEl>
                                          <p:spTgt spid="3074"/>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2" presetClass="entr" presetSubtype="4" fill="hold"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slide(fromBottom)">
                                      <p:cBhvr>
                                        <p:cTn id="39" dur="500"/>
                                        <p:tgtEl>
                                          <p:spTgt spid="3">
                                            <p:txEl>
                                              <p:pRg st="3" end="3"/>
                                            </p:txEl>
                                          </p:spTgt>
                                        </p:tgtEl>
                                      </p:cBhvr>
                                    </p:animEffect>
                                  </p:childTnLst>
                                </p:cTn>
                              </p:par>
                              <p:par>
                                <p:cTn id="40" presetID="12" presetClass="entr" presetSubtype="4" fill="hold" nodeType="with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slide(fromBottom)">
                                      <p:cBhvr>
                                        <p:cTn id="42" dur="500"/>
                                        <p:tgtEl>
                                          <p:spTgt spid="3">
                                            <p:txEl>
                                              <p:pRg st="4" end="4"/>
                                            </p:txEl>
                                          </p:spTgt>
                                        </p:tgtEl>
                                      </p:cBhvr>
                                    </p:animEffect>
                                  </p:childTnLst>
                                </p:cTn>
                              </p:par>
                              <p:par>
                                <p:cTn id="43" presetID="12" presetClass="entr" presetSubtype="4" fill="hold" nodeType="with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slide(fromBottom)">
                                      <p:cBhvr>
                                        <p:cTn id="45" dur="500"/>
                                        <p:tgtEl>
                                          <p:spTgt spid="3">
                                            <p:txEl>
                                              <p:pRg st="5" end="5"/>
                                            </p:txEl>
                                          </p:spTgt>
                                        </p:tgtEl>
                                      </p:cBhvr>
                                    </p:animEffect>
                                  </p:childTnLst>
                                </p:cTn>
                              </p:par>
                              <p:par>
                                <p:cTn id="46" presetID="12" presetClass="entr" presetSubtype="4" fill="hold" nodeType="with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Effect transition="in" filter="slide(fromBottom)">
                                      <p:cBhvr>
                                        <p:cTn id="4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7" name="Picture 5" descr="800px-Akropolis_by_Leo_von_Klenze"/>
          <p:cNvPicPr>
            <a:picLocks noGrp="1" noChangeAspect="1" noChangeArrowheads="1"/>
          </p:cNvPicPr>
          <p:nvPr>
            <p:ph/>
          </p:nvPr>
        </p:nvPicPr>
        <p:blipFill>
          <a:blip r:embed="rId2"/>
          <a:srcRect/>
          <a:stretch>
            <a:fillRect/>
          </a:stretch>
        </p:blipFill>
        <p:spPr>
          <a:xfrm>
            <a:off x="457200" y="296863"/>
            <a:ext cx="8388350" cy="5745162"/>
          </a:xfrm>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en-US" altLang="zh-CN" b="1" dirty="0" smtClean="0">
                <a:latin typeface="Times New Roman" pitchFamily="18" charset="0"/>
                <a:cs typeface="Times New Roman" pitchFamily="18" charset="0"/>
              </a:rPr>
              <a:t>Contribution:</a:t>
            </a:r>
            <a:r>
              <a:rPr lang="en-US" altLang="zh-CN" dirty="0" smtClean="0">
                <a:latin typeface="Times New Roman" pitchFamily="18" charset="0"/>
                <a:cs typeface="Times New Roman" pitchFamily="18" charset="0"/>
              </a:rPr>
              <a:t>(Father of Athenian democracy) </a:t>
            </a:r>
          </a:p>
          <a:p>
            <a:pPr>
              <a:buNone/>
            </a:pPr>
            <a:r>
              <a:rPr lang="en-US" altLang="zh-CN" dirty="0" smtClean="0">
                <a:latin typeface="Times New Roman" pitchFamily="18" charset="0"/>
                <a:cs typeface="Times New Roman" pitchFamily="18" charset="0"/>
              </a:rPr>
              <a:t>     the failure of the noble and the collapse of the clan system (redistricting the electoral areas); consolidating the solidarity of Greek people (ostracism); the establishment of Greek democracy; Athens became the center of ancient Greece.</a:t>
            </a:r>
          </a:p>
          <a:p>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dirty="0" smtClean="0">
                <a:latin typeface="Times New Roman" pitchFamily="18" charset="0"/>
                <a:cs typeface="Times New Roman" pitchFamily="18" charset="0"/>
              </a:rPr>
              <a:t>The Persian Threat (494-478)</a:t>
            </a:r>
            <a:r>
              <a:rPr lang="en-US" altLang="zh-CN" dirty="0"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5" name="内容占位符 4"/>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At the end of the sixth century the very existence of Athens was threatened by a danger looming in the east. The expansion of the Persian Empire, the superpower of its time, had reached the Aegean shore and absorbed the Greek cities of Ionia. It was not to be expected that the fiercely independent spirit of the Greek city states could be crushed easily, even by such overwhelming force; and in 499 B.C. the Ionian city of </a:t>
            </a:r>
            <a:r>
              <a:rPr lang="en-US" dirty="0" err="1" smtClean="0">
                <a:latin typeface="Times New Roman" pitchFamily="18" charset="0"/>
                <a:cs typeface="Times New Roman" pitchFamily="18" charset="0"/>
              </a:rPr>
              <a:t>Miletos</a:t>
            </a:r>
            <a:r>
              <a:rPr lang="en-US" dirty="0" smtClean="0">
                <a:latin typeface="Times New Roman" pitchFamily="18" charset="0"/>
                <a:cs typeface="Times New Roman" pitchFamily="18" charset="0"/>
              </a:rPr>
              <a:t> led a concerted revolt against Persian rule. Answering their call for aid, the Athenians sent twenty ships to assist them. Although the rebels burned Sardis, the seat of the Persian satrap, the revolt was soon extinguished at the battle of Lade. In brutal reprisal, </a:t>
            </a:r>
            <a:r>
              <a:rPr lang="en-US" dirty="0" err="1" smtClean="0">
                <a:latin typeface="Times New Roman" pitchFamily="18" charset="0"/>
                <a:cs typeface="Times New Roman" pitchFamily="18" charset="0"/>
              </a:rPr>
              <a:t>Miletos</a:t>
            </a:r>
            <a:r>
              <a:rPr lang="en-US" dirty="0" smtClean="0">
                <a:latin typeface="Times New Roman" pitchFamily="18" charset="0"/>
                <a:cs typeface="Times New Roman" pitchFamily="18" charset="0"/>
              </a:rPr>
              <a:t> was destroyed, and its entire population massacred or enslaved. The strong identification of the Athenians with the Ionian cause was evident shortly afterwards, when </a:t>
            </a:r>
            <a:r>
              <a:rPr lang="en-US" dirty="0" err="1" smtClean="0">
                <a:latin typeface="Times New Roman" pitchFamily="18" charset="0"/>
                <a:cs typeface="Times New Roman" pitchFamily="18" charset="0"/>
              </a:rPr>
              <a:t>Phrynichos</a:t>
            </a:r>
            <a:r>
              <a:rPr lang="en-US" dirty="0" smtClean="0">
                <a:latin typeface="Times New Roman" pitchFamily="18" charset="0"/>
                <a:cs typeface="Times New Roman" pitchFamily="18" charset="0"/>
              </a:rPr>
              <a:t> put on his play The Capture of </a:t>
            </a:r>
            <a:r>
              <a:rPr lang="en-US" dirty="0" err="1" smtClean="0">
                <a:latin typeface="Times New Roman" pitchFamily="18" charset="0"/>
                <a:cs typeface="Times New Roman" pitchFamily="18" charset="0"/>
              </a:rPr>
              <a:t>Miletos</a:t>
            </a:r>
            <a:r>
              <a:rPr lang="en-US" dirty="0" smtClean="0">
                <a:latin typeface="Times New Roman" pitchFamily="18" charset="0"/>
                <a:cs typeface="Times New Roman" pitchFamily="18" charset="0"/>
              </a:rPr>
              <a:t> in Athens. Many in the audience burst into tears. </a:t>
            </a:r>
            <a:r>
              <a:rPr lang="en-US" dirty="0" err="1" smtClean="0">
                <a:latin typeface="Times New Roman" pitchFamily="18" charset="0"/>
                <a:cs typeface="Times New Roman" pitchFamily="18" charset="0"/>
              </a:rPr>
              <a:t>Phrynichos</a:t>
            </a:r>
            <a:r>
              <a:rPr lang="en-US" dirty="0" smtClean="0">
                <a:latin typeface="Times New Roman" pitchFamily="18" charset="0"/>
                <a:cs typeface="Times New Roman" pitchFamily="18" charset="0"/>
              </a:rPr>
              <a:t> was fined one thousand drachmas and his play banned.</a:t>
            </a:r>
            <a:endParaRPr lang="zh-CN" alt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希波战争地图1.jpg"/>
          <p:cNvPicPr>
            <a:picLocks noGrp="1" noChangeAspect="1"/>
          </p:cNvPicPr>
          <p:nvPr>
            <p:ph idx="4294967295"/>
          </p:nvPr>
        </p:nvPicPr>
        <p:blipFill>
          <a:blip r:embed="rId2" cstate="print"/>
          <a:stretch>
            <a:fillRect/>
          </a:stretch>
        </p:blipFill>
        <p:spPr>
          <a:xfrm>
            <a:off x="714348" y="1000108"/>
            <a:ext cx="7629525" cy="4633912"/>
          </a:xfr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In 492 B.C. the Persian king, Darius, sent an expedition to conquer Thrace and Macedonia which was only withdrawn after much of his fleet was destroyed by a storm while rounding the peninsula of Athos.</a:t>
            </a:r>
          </a:p>
          <a:p>
            <a:r>
              <a:rPr lang="en-US" dirty="0" smtClean="0">
                <a:latin typeface="Times New Roman" pitchFamily="18" charset="0"/>
                <a:cs typeface="Times New Roman" pitchFamily="18" charset="0"/>
              </a:rPr>
              <a:t>The Aegean Sea, however, was no barrier to the spread of Persian power, for the islands of the archipelago, for the most part lying within sight of each other, invited further expansion. In June 490 Darius sent another force, which sailed from island to island across the Aegean receiving submission and tribute, and reducing any cities which resisted. This expedition was probably designed only to subdue the islands and then to </a:t>
            </a:r>
            <a:r>
              <a:rPr lang="en-US" dirty="0" err="1" smtClean="0">
                <a:latin typeface="Times New Roman" pitchFamily="18" charset="0"/>
                <a:cs typeface="Times New Roman" pitchFamily="18" charset="0"/>
              </a:rPr>
              <a:t>reconnoitre</a:t>
            </a:r>
            <a:r>
              <a:rPr lang="en-US" dirty="0" smtClean="0">
                <a:latin typeface="Times New Roman" pitchFamily="18" charset="0"/>
                <a:cs typeface="Times New Roman" pitchFamily="18" charset="0"/>
              </a:rPr>
              <a:t> the European shore; but the Athenians, conscious of the assistance they had rendered to rebel </a:t>
            </a:r>
            <a:r>
              <a:rPr lang="en-US" dirty="0" err="1" smtClean="0">
                <a:latin typeface="Times New Roman" pitchFamily="18" charset="0"/>
                <a:cs typeface="Times New Roman" pitchFamily="18" charset="0"/>
              </a:rPr>
              <a:t>Miletos</a:t>
            </a:r>
            <a:r>
              <a:rPr lang="en-US" dirty="0" smtClean="0">
                <a:latin typeface="Times New Roman" pitchFamily="18" charset="0"/>
                <a:cs typeface="Times New Roman" pitchFamily="18" charset="0"/>
              </a:rPr>
              <a:t>, expected Persian retribution. When, in September, having subdued Euboea, the Persians landed their forces in the Bay of Marathon, the Athenians feared the worst.</a:t>
            </a:r>
          </a:p>
          <a:p>
            <a:endParaRPr lang="zh-CN" alt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10000"/>
          </a:bodyPr>
          <a:lstStyle/>
          <a:p>
            <a:r>
              <a:rPr lang="en-US" dirty="0" smtClean="0">
                <a:latin typeface="Times New Roman" pitchFamily="18" charset="0"/>
                <a:cs typeface="Times New Roman" pitchFamily="18" charset="0"/>
              </a:rPr>
              <a:t>It is not known at that time whether the lower city was surrounded by a wall, but no unambiguous trace of one has yet been detected by the archaeologists. The </a:t>
            </a:r>
            <a:r>
              <a:rPr lang="en-US" dirty="0" err="1" smtClean="0">
                <a:latin typeface="Times New Roman" pitchFamily="18" charset="0"/>
                <a:cs typeface="Times New Roman" pitchFamily="18" charset="0"/>
              </a:rPr>
              <a:t>defencelessness</a:t>
            </a:r>
            <a:r>
              <a:rPr lang="en-US" dirty="0" smtClean="0">
                <a:latin typeface="Times New Roman" pitchFamily="18" charset="0"/>
                <a:cs typeface="Times New Roman" pitchFamily="18" charset="0"/>
              </a:rPr>
              <a:t> of the city has been used to explain why, with only some six hundred </a:t>
            </a:r>
            <a:r>
              <a:rPr lang="en-US" dirty="0" err="1" smtClean="0">
                <a:latin typeface="Times New Roman" pitchFamily="18" charset="0"/>
                <a:cs typeface="Times New Roman" pitchFamily="18" charset="0"/>
              </a:rPr>
              <a:t>Plataean</a:t>
            </a:r>
            <a:r>
              <a:rPr lang="en-US" dirty="0" smtClean="0">
                <a:latin typeface="Times New Roman" pitchFamily="18" charset="0"/>
                <a:cs typeface="Times New Roman" pitchFamily="18" charset="0"/>
              </a:rPr>
              <a:t> allies, the Athenian citizen army, under the command of the </a:t>
            </a:r>
            <a:r>
              <a:rPr lang="en-US" dirty="0" err="1" smtClean="0">
                <a:latin typeface="Times New Roman" pitchFamily="18" charset="0"/>
                <a:cs typeface="Times New Roman" pitchFamily="18" charset="0"/>
              </a:rPr>
              <a:t>polemarch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Kallimachos</a:t>
            </a:r>
            <a:r>
              <a:rPr lang="en-US" dirty="0" smtClean="0">
                <a:latin typeface="Times New Roman" pitchFamily="18" charset="0"/>
                <a:cs typeface="Times New Roman" pitchFamily="18" charset="0"/>
              </a:rPr>
              <a:t> and the ten generals, numbering perhaps ten thousand men in all, marched out to Marathon.</a:t>
            </a:r>
            <a:endParaRPr lang="zh-CN" altLang="en-US" dirty="0">
              <a:latin typeface="Times New Roman" pitchFamily="18" charset="0"/>
              <a:cs typeface="Times New Roman"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The Athenian forces contented themselves with observing the Persians watering their horses at a lake on the north of the plain for several days Then when he saw an opportunity to strike, one of the generals, Miltiades, who had acquired experience of the fighting practices of the Persians in the Straits area, led a surprise attack against the invaders and defeated them. </a:t>
            </a:r>
          </a:p>
          <a:p>
            <a:r>
              <a:rPr lang="en-US" dirty="0" smtClean="0">
                <a:latin typeface="Times New Roman" pitchFamily="18" charset="0"/>
                <a:cs typeface="Times New Roman" pitchFamily="18" charset="0"/>
              </a:rPr>
              <a:t>Marathon remains one of the most important battles in world history. The Athenians lost only one hundred and ninety-two men, and their ‘victory’, how- ever insignificant it may have seemed to the Great King in distant Susa, filled the Athenians with a heady sense of their own potential, the results of which were to play a crucial role in the history of the long upward march of the human spirit. Α new self-confidence filled the people of Athens, and this spirit, however insecure its basis, was to have momentous consequences for the history of </a:t>
            </a:r>
            <a:r>
              <a:rPr lang="en-US" dirty="0" err="1" smtClean="0">
                <a:latin typeface="Times New Roman" pitchFamily="18" charset="0"/>
                <a:cs typeface="Times New Roman" pitchFamily="18" charset="0"/>
              </a:rPr>
              <a:t>civilisation</a:t>
            </a:r>
            <a:r>
              <a:rPr lang="en-US"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The Battle of Marathon </a:t>
            </a:r>
            <a:endParaRPr lang="zh-CN" altLang="en-US" dirty="0">
              <a:latin typeface="Times New Roman" pitchFamily="18" charset="0"/>
              <a:cs typeface="Times New Roman" pitchFamily="18" charset="0"/>
            </a:endParaRPr>
          </a:p>
        </p:txBody>
      </p:sp>
      <p:pic>
        <p:nvPicPr>
          <p:cNvPr id="4" name="内容占位符 3" descr="Marason.jpg"/>
          <p:cNvPicPr>
            <a:picLocks noGrp="1" noChangeAspect="1"/>
          </p:cNvPicPr>
          <p:nvPr>
            <p:ph idx="1"/>
          </p:nvPr>
        </p:nvPicPr>
        <p:blipFill>
          <a:blip r:embed="rId2" cstate="print"/>
          <a:stretch>
            <a:fillRect/>
          </a:stretch>
        </p:blipFill>
        <p:spPr>
          <a:xfrm>
            <a:off x="775648" y="1600200"/>
            <a:ext cx="7592703" cy="4525963"/>
          </a:xfr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The Second War</a:t>
            </a:r>
            <a:endParaRPr lang="zh-CN" altLang="en-US" dirty="0"/>
          </a:p>
        </p:txBody>
      </p:sp>
      <p:pic>
        <p:nvPicPr>
          <p:cNvPr id="4" name="内容占位符 3" descr="薛西斯.jpg"/>
          <p:cNvPicPr>
            <a:picLocks noGrp="1" noChangeAspect="1"/>
          </p:cNvPicPr>
          <p:nvPr>
            <p:ph idx="1"/>
          </p:nvPr>
        </p:nvPicPr>
        <p:blipFill>
          <a:blip r:embed="rId2" cstate="print"/>
          <a:stretch>
            <a:fillRect/>
          </a:stretch>
        </p:blipFill>
        <p:spPr>
          <a:xfrm>
            <a:off x="1428728" y="1285860"/>
            <a:ext cx="6437376" cy="5149901"/>
          </a:xfr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en-US" dirty="0" smtClean="0">
                <a:latin typeface="Times New Roman" pitchFamily="18" charset="0"/>
                <a:cs typeface="Times New Roman" pitchFamily="18" charset="0"/>
              </a:rPr>
              <a:t>When it became clear that King Xerxes was planning a campaign to subdue the whole of Thrace, Macedonia and the Greek peninsula, a meeting those states determined to resist met at the Isthmus. The Hellenic League was formed, and the Spartans were accepted as head of this alliance. All wars between its members, including that of Athens with Aegina, were promptly ended.</a:t>
            </a:r>
            <a:endParaRPr lang="zh-CN" altLang="en-US" dirty="0">
              <a:latin typeface="Times New Roman" pitchFamily="18" charset="0"/>
              <a:cs typeface="Times New Roman"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0000" lnSpcReduction="20000"/>
          </a:bodyPr>
          <a:lstStyle/>
          <a:p>
            <a:r>
              <a:rPr lang="en-US" dirty="0" smtClean="0">
                <a:latin typeface="Times New Roman" pitchFamily="18" charset="0"/>
                <a:cs typeface="Times New Roman" pitchFamily="18" charset="0"/>
              </a:rPr>
              <a:t>The attack, when it came in 480 B.C. was by both land and sea. 1η an attempt to prevent the Persian army entering the peninsula, a detachment was sent to block the Vale of Tempe. But when the leaders of this force found out that there were other ways into Greece, they returned to the Isthmus. Α second blocking attempt was made at the pass of Thermopylae. Most of those soldiers left when the Persians appeared; and the Spartan rear guard was surrounded and annihilated. As so often happens in wartime, this defeat was transformed by propaganda into a ‘moral victory’, but one that in no way held up the advance of the Persians. Despite the loss of many of his ships in a storm off </a:t>
            </a:r>
            <a:r>
              <a:rPr lang="en-US" dirty="0" err="1" smtClean="0">
                <a:latin typeface="Times New Roman" pitchFamily="18" charset="0"/>
                <a:cs typeface="Times New Roman" pitchFamily="18" charset="0"/>
              </a:rPr>
              <a:t>Euboeia</a:t>
            </a:r>
            <a:r>
              <a:rPr lang="en-US" dirty="0" smtClean="0">
                <a:latin typeface="Times New Roman" pitchFamily="18" charset="0"/>
                <a:cs typeface="Times New Roman" pitchFamily="18" charset="0"/>
              </a:rPr>
              <a:t>, and an indecisive engagement with Greek ships at </a:t>
            </a:r>
            <a:r>
              <a:rPr lang="en-US" dirty="0" err="1" smtClean="0">
                <a:latin typeface="Times New Roman" pitchFamily="18" charset="0"/>
                <a:cs typeface="Times New Roman" pitchFamily="18" charset="0"/>
              </a:rPr>
              <a:t>Artemiston</a:t>
            </a:r>
            <a:r>
              <a:rPr lang="en-US" dirty="0" smtClean="0">
                <a:latin typeface="Times New Roman" pitchFamily="18" charset="0"/>
                <a:cs typeface="Times New Roman" pitchFamily="18" charset="0"/>
              </a:rPr>
              <a:t>, the Thebans and some other states decided to side with the invaders, while the Peloponnesians built a wall across the Isthmus of Corinth, leaving Athens </a:t>
            </a:r>
            <a:r>
              <a:rPr lang="en-US" dirty="0" err="1" smtClean="0">
                <a:latin typeface="Times New Roman" pitchFamily="18" charset="0"/>
                <a:cs typeface="Times New Roman" pitchFamily="18" charset="0"/>
              </a:rPr>
              <a:t>defenceless</a:t>
            </a:r>
            <a:r>
              <a:rPr lang="en-US" dirty="0" smtClean="0">
                <a:latin typeface="Times New Roman" pitchFamily="18" charset="0"/>
                <a:cs typeface="Times New Roman" pitchFamily="18" charset="0"/>
              </a:rPr>
              <a:t> against overwhelming force.</a:t>
            </a:r>
            <a:endParaRPr lang="zh-CN" altLang="en-US" dirty="0">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Rot="1" noChangeArrowheads="1"/>
          </p:cNvSpPr>
          <p:nvPr>
            <p:ph type="title"/>
          </p:nvPr>
        </p:nvSpPr>
        <p:spPr/>
        <p:txBody>
          <a:bodyPr/>
          <a:lstStyle/>
          <a:p>
            <a:r>
              <a:rPr lang="en-US" altLang="zh-CN" sz="3600">
                <a:latin typeface="Times New Roman" pitchFamily="18" charset="0"/>
              </a:rPr>
              <a:t>Classical Athens and its democracy</a:t>
            </a:r>
          </a:p>
        </p:txBody>
      </p:sp>
      <p:sp>
        <p:nvSpPr>
          <p:cNvPr id="4099" name="Rectangle 3"/>
          <p:cNvSpPr>
            <a:spLocks noGrp="1" noRot="1" noChangeArrowheads="1"/>
          </p:cNvSpPr>
          <p:nvPr>
            <p:ph type="body" idx="1"/>
          </p:nvPr>
        </p:nvSpPr>
        <p:spPr>
          <a:xfrm>
            <a:off x="684213" y="1557338"/>
            <a:ext cx="8007350" cy="4191000"/>
          </a:xfrm>
        </p:spPr>
        <p:txBody>
          <a:bodyPr>
            <a:normAutofit fontScale="92500"/>
          </a:bodyPr>
          <a:lstStyle/>
          <a:p>
            <a:pPr>
              <a:lnSpc>
                <a:spcPct val="80000"/>
              </a:lnSpc>
            </a:pPr>
            <a:r>
              <a:rPr lang="en-US" altLang="zh-CN" sz="2400">
                <a:latin typeface="Times New Roman" pitchFamily="18" charset="0"/>
              </a:rPr>
              <a:t>Rise to power (508–448 BC) </a:t>
            </a:r>
          </a:p>
          <a:p>
            <a:pPr>
              <a:lnSpc>
                <a:spcPct val="80000"/>
              </a:lnSpc>
            </a:pPr>
            <a:r>
              <a:rPr lang="en-US" altLang="zh-CN" sz="2400">
                <a:latin typeface="Times New Roman" pitchFamily="18" charset="0"/>
              </a:rPr>
              <a:t>    The Persian Wars; Battle of Salamis</a:t>
            </a:r>
          </a:p>
          <a:p>
            <a:pPr>
              <a:lnSpc>
                <a:spcPct val="80000"/>
              </a:lnSpc>
            </a:pPr>
            <a:r>
              <a:rPr lang="en-US" altLang="zh-CN" sz="2400">
                <a:latin typeface="Times New Roman" pitchFamily="18" charset="0"/>
              </a:rPr>
              <a:t>Athenian hegemony (448–430 BC) </a:t>
            </a:r>
          </a:p>
          <a:p>
            <a:pPr>
              <a:lnSpc>
                <a:spcPct val="80000"/>
              </a:lnSpc>
            </a:pPr>
            <a:r>
              <a:rPr lang="en-US" altLang="zh-CN" sz="2400" b="1">
                <a:latin typeface="Times New Roman" pitchFamily="18" charset="0"/>
              </a:rPr>
              <a:t>    Pericles and the Athenian Golden Age</a:t>
            </a:r>
            <a:r>
              <a:rPr lang="en-US" altLang="zh-CN" sz="2400">
                <a:latin typeface="Times New Roman" pitchFamily="18" charset="0"/>
              </a:rPr>
              <a:t> </a:t>
            </a:r>
          </a:p>
          <a:p>
            <a:pPr>
              <a:lnSpc>
                <a:spcPct val="80000"/>
              </a:lnSpc>
            </a:pPr>
            <a:r>
              <a:rPr lang="en-US" altLang="zh-CN" sz="2400">
                <a:latin typeface="Times New Roman" pitchFamily="18" charset="0"/>
              </a:rPr>
              <a:t>Peloponnesian War (431–404 BC) </a:t>
            </a:r>
          </a:p>
          <a:p>
            <a:pPr>
              <a:lnSpc>
                <a:spcPct val="80000"/>
              </a:lnSpc>
            </a:pPr>
            <a:r>
              <a:rPr lang="en-US" altLang="zh-CN" sz="2400">
                <a:latin typeface="Times New Roman" pitchFamily="18" charset="0"/>
              </a:rPr>
              <a:t>Corinthian War and the Second Athenian League (395–355 BC) </a:t>
            </a:r>
          </a:p>
          <a:p>
            <a:pPr>
              <a:lnSpc>
                <a:spcPct val="80000"/>
              </a:lnSpc>
            </a:pPr>
            <a:r>
              <a:rPr lang="en-US" altLang="zh-CN" sz="2400">
                <a:latin typeface="Times New Roman" pitchFamily="18" charset="0"/>
              </a:rPr>
              <a:t>Athens under Macedon (355–322 BC) </a:t>
            </a:r>
          </a:p>
          <a:p>
            <a:pPr>
              <a:lnSpc>
                <a:spcPct val="80000"/>
              </a:lnSpc>
            </a:pPr>
            <a:r>
              <a:rPr lang="en-US" altLang="zh-CN" sz="2400">
                <a:latin typeface="Times New Roman" pitchFamily="18" charset="0"/>
              </a:rPr>
              <a:t>The period from the end of the Persian Wars to the Macedonian conquest marked the zenith of Athens as a center of literature, philosophy and the arts . </a:t>
            </a:r>
          </a:p>
          <a:p>
            <a:pPr>
              <a:lnSpc>
                <a:spcPct val="80000"/>
              </a:lnSpc>
            </a:pPr>
            <a:r>
              <a:rPr lang="en-US" altLang="zh-CN" sz="2400">
                <a:latin typeface="Times New Roman" pitchFamily="18" charset="0"/>
              </a:rPr>
              <a:t>Great names of Athens: Aeschylus, Aristophanes, Sophocles, Euripides,  Socrates, Plato, Aristotle, Herodotus, Thucydides, Xenophon.</a:t>
            </a:r>
          </a:p>
          <a:p>
            <a:pPr>
              <a:lnSpc>
                <a:spcPct val="80000"/>
              </a:lnSpc>
            </a:pPr>
            <a:endParaRPr lang="en-US" altLang="zh-CN" sz="2400">
              <a:latin typeface="Times New Roman" pitchFamily="18" charset="0"/>
            </a:endParaRPr>
          </a:p>
          <a:p>
            <a:pPr>
              <a:lnSpc>
                <a:spcPct val="80000"/>
              </a:lnSpc>
            </a:pPr>
            <a:endParaRPr lang="en-US" altLang="zh-CN"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smtClean="0">
                <a:latin typeface="Times New Roman" pitchFamily="18" charset="0"/>
                <a:cs typeface="Times New Roman" pitchFamily="18" charset="0"/>
              </a:rPr>
              <a:t>Thermopylae</a:t>
            </a:r>
            <a:r>
              <a:rPr lang="zh-CN" altLang="en-US" dirty="0" smtClean="0">
                <a:latin typeface="Times New Roman" pitchFamily="18" charset="0"/>
                <a:cs typeface="Times New Roman" pitchFamily="18" charset="0"/>
              </a:rPr>
              <a:t>（</a:t>
            </a:r>
            <a:r>
              <a:rPr lang="zh-CN" altLang="en-US" dirty="0" smtClean="0"/>
              <a:t>温泉关战役）</a:t>
            </a:r>
            <a:endParaRPr lang="zh-CN" altLang="en-US" dirty="0"/>
          </a:p>
        </p:txBody>
      </p:sp>
      <p:pic>
        <p:nvPicPr>
          <p:cNvPr id="4" name="内容占位符 3" descr="温泉关战役.jpg"/>
          <p:cNvPicPr>
            <a:picLocks noGrp="1" noChangeAspect="1"/>
          </p:cNvPicPr>
          <p:nvPr>
            <p:ph idx="1"/>
          </p:nvPr>
        </p:nvPicPr>
        <p:blipFill>
          <a:blip r:embed="rId2" cstate="print"/>
          <a:stretch>
            <a:fillRect/>
          </a:stretch>
        </p:blipFill>
        <p:spPr>
          <a:xfrm>
            <a:off x="1423504" y="1600200"/>
            <a:ext cx="6296992" cy="4525963"/>
          </a:xfr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62500" lnSpcReduction="20000"/>
          </a:bodyPr>
          <a:lstStyle/>
          <a:p>
            <a:r>
              <a:rPr lang="en-US" dirty="0" smtClean="0">
                <a:latin typeface="Times New Roman" pitchFamily="18" charset="0"/>
                <a:cs typeface="Times New Roman" pitchFamily="18" charset="0"/>
              </a:rPr>
              <a:t>The Delphic oracle had instructed the Athenians to rely on their ‘wooden walls’. Themistocles convinced the people that this was a cryptic reference to their ships, and the new navy was employed to evacuate the citizens to the nearby islands of Salamis and Aegina, and the peninsula of </a:t>
            </a:r>
            <a:r>
              <a:rPr lang="en-US" dirty="0" err="1" smtClean="0">
                <a:latin typeface="Times New Roman" pitchFamily="18" charset="0"/>
                <a:cs typeface="Times New Roman" pitchFamily="18" charset="0"/>
              </a:rPr>
              <a:t>Troizen</a:t>
            </a:r>
            <a:r>
              <a:rPr lang="en-US" dirty="0" smtClean="0">
                <a:latin typeface="Times New Roman" pitchFamily="18" charset="0"/>
                <a:cs typeface="Times New Roman" pitchFamily="18" charset="0"/>
              </a:rPr>
              <a:t>, while the fleet of the Hellenic League, having protected the operation, put into Salamis. Nine days after the engagement at </a:t>
            </a:r>
            <a:r>
              <a:rPr lang="en-US" dirty="0" err="1" smtClean="0">
                <a:latin typeface="Times New Roman" pitchFamily="18" charset="0"/>
                <a:cs typeface="Times New Roman" pitchFamily="18" charset="0"/>
              </a:rPr>
              <a:t>Artemiston</a:t>
            </a:r>
            <a:r>
              <a:rPr lang="en-US" dirty="0" smtClean="0">
                <a:latin typeface="Times New Roman" pitchFamily="18" charset="0"/>
                <a:cs typeface="Times New Roman" pitchFamily="18" charset="0"/>
              </a:rPr>
              <a:t>, the Persian fleet anchored in the Bay of </a:t>
            </a:r>
            <a:r>
              <a:rPr lang="en-US" dirty="0" err="1" smtClean="0">
                <a:latin typeface="Times New Roman" pitchFamily="18" charset="0"/>
                <a:cs typeface="Times New Roman" pitchFamily="18" charset="0"/>
              </a:rPr>
              <a:t>Phaleron</a:t>
            </a:r>
            <a:r>
              <a:rPr lang="en-US" dirty="0" smtClean="0">
                <a:latin typeface="Times New Roman" pitchFamily="18" charset="0"/>
                <a:cs typeface="Times New Roman" pitchFamily="18" charset="0"/>
              </a:rPr>
              <a:t>.</a:t>
            </a:r>
          </a:p>
          <a:p>
            <a:r>
              <a:rPr lang="en-US" dirty="0" smtClean="0">
                <a:latin typeface="Times New Roman" pitchFamily="18" charset="0"/>
                <a:cs typeface="Times New Roman" pitchFamily="18" charset="0"/>
              </a:rPr>
              <a:t>When Persians land forces arrived at Athens there were just a few people left behind, described as the Treasurers of the Temple of Athena and a mass of poor people, all barricaded on the acropolis. Because it was thought impregnable, the defenders had left the steep north side of the hill unguarded, and Persian soldiers managed to scale the cliff and the walls. The despairing defenders flung themselves from the battlements or fled into the temples, where they were slaughtered. The lower city and the temples on the acropolis were alike plundered and burned.</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r>
              <a:rPr lang="en-US" dirty="0" err="1" smtClean="0">
                <a:latin typeface="Times New Roman" pitchFamily="18" charset="0"/>
                <a:cs typeface="Times New Roman" pitchFamily="18" charset="0"/>
              </a:rPr>
              <a:t>Themistokles</a:t>
            </a:r>
            <a:r>
              <a:rPr lang="en-US" dirty="0" smtClean="0">
                <a:latin typeface="Times New Roman" pitchFamily="18" charset="0"/>
                <a:cs typeface="Times New Roman" pitchFamily="18" charset="0"/>
              </a:rPr>
              <a:t> had to employ all his cunning and duplicity to prevent the Greek fleet from either withdrawing to defend the Peloponnese, protected by its hastily built wall, and abandoning the rest of Greece, or simply breaking up, with the various contingents going their several ways. In secret communications with Xerxes he lured the Persian fleet into the narrow Bay of Salamis after convincing him that the Greek ships would otherwise escape his clutches, and provoked a battle in which the Persian fleet was decisively defeated. In this victory the new Athenian fleet played a key role, although it was agreed at the time that the first prize for </a:t>
            </a:r>
            <a:r>
              <a:rPr lang="en-US" dirty="0" err="1" smtClean="0">
                <a:latin typeface="Times New Roman" pitchFamily="18" charset="0"/>
                <a:cs typeface="Times New Roman" pitchFamily="18" charset="0"/>
              </a:rPr>
              <a:t>valour</a:t>
            </a:r>
            <a:r>
              <a:rPr lang="en-US" dirty="0" smtClean="0">
                <a:latin typeface="Times New Roman" pitchFamily="18" charset="0"/>
                <a:cs typeface="Times New Roman" pitchFamily="18" charset="0"/>
              </a:rPr>
              <a:t> in the battle really went to the </a:t>
            </a:r>
            <a:r>
              <a:rPr lang="en-US" dirty="0" err="1" smtClean="0">
                <a:latin typeface="Times New Roman" pitchFamily="18" charset="0"/>
                <a:cs typeface="Times New Roman" pitchFamily="18" charset="0"/>
              </a:rPr>
              <a:t>Aeginetans</a:t>
            </a:r>
            <a:r>
              <a:rPr lang="en-US" dirty="0"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Salamis</a:t>
            </a:r>
            <a:r>
              <a:rPr lang="zh-CN" altLang="en-US" dirty="0" smtClean="0"/>
              <a:t>（萨拉米斯湾战役）</a:t>
            </a:r>
            <a:endParaRPr lang="zh-CN" altLang="en-US" dirty="0"/>
          </a:p>
        </p:txBody>
      </p:sp>
      <p:pic>
        <p:nvPicPr>
          <p:cNvPr id="4" name="内容占位符 3" descr="萨拉米斯湾战役与地米斯托克利.jpg"/>
          <p:cNvPicPr>
            <a:picLocks noGrp="1" noChangeAspect="1"/>
          </p:cNvPicPr>
          <p:nvPr>
            <p:ph idx="1"/>
          </p:nvPr>
        </p:nvPicPr>
        <p:blipFill>
          <a:blip r:embed="rId2" cstate="print"/>
          <a:stretch>
            <a:fillRect/>
          </a:stretch>
        </p:blipFill>
        <p:spPr>
          <a:xfrm>
            <a:off x="914400" y="1799431"/>
            <a:ext cx="7315200" cy="4127500"/>
          </a:xfr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Disgusted, Xerxes went home, leaving his general </a:t>
            </a:r>
            <a:r>
              <a:rPr lang="en-US" dirty="0" err="1" smtClean="0">
                <a:latin typeface="Times New Roman" pitchFamily="18" charset="0"/>
                <a:cs typeface="Times New Roman" pitchFamily="18" charset="0"/>
              </a:rPr>
              <a:t>Mardonius</a:t>
            </a:r>
            <a:r>
              <a:rPr lang="en-US" dirty="0" smtClean="0">
                <a:latin typeface="Times New Roman" pitchFamily="18" charset="0"/>
                <a:cs typeface="Times New Roman" pitchFamily="18" charset="0"/>
              </a:rPr>
              <a:t> with part of his forces to winter in Greece and complete the subjugation of the region in the next spring. </a:t>
            </a:r>
            <a:r>
              <a:rPr lang="en-US" dirty="0" err="1" smtClean="0">
                <a:latin typeface="Times New Roman" pitchFamily="18" charset="0"/>
                <a:cs typeface="Times New Roman" pitchFamily="18" charset="0"/>
              </a:rPr>
              <a:t>Mardonius</a:t>
            </a:r>
            <a:r>
              <a:rPr lang="en-US" dirty="0" smtClean="0">
                <a:latin typeface="Times New Roman" pitchFamily="18" charset="0"/>
                <a:cs typeface="Times New Roman" pitchFamily="18" charset="0"/>
              </a:rPr>
              <a:t>, however, was defeated by the combined land forces of the Hellenic League at the battle of Plataea, and on the very same day, the Greek fleet, which had gone onto the offensive, defeated a Persian fleet at Cape Mycale, in Asia Minor. The Greeks of </a:t>
            </a:r>
            <a:r>
              <a:rPr lang="en-US" dirty="0" err="1" smtClean="0">
                <a:latin typeface="Times New Roman" pitchFamily="18" charset="0"/>
                <a:cs typeface="Times New Roman" pitchFamily="18" charset="0"/>
              </a:rPr>
              <a:t>lonia</a:t>
            </a:r>
            <a:r>
              <a:rPr lang="en-US" dirty="0" smtClean="0">
                <a:latin typeface="Times New Roman" pitchFamily="18" charset="0"/>
                <a:cs typeface="Times New Roman" pitchFamily="18" charset="0"/>
              </a:rPr>
              <a:t> promptly rose in revolt once more, and drove out the Persians, whose power in the Aegean was set to fade from this time onwards.</a:t>
            </a:r>
            <a:endParaRPr lang="zh-CN" altLang="en-US" dirty="0">
              <a:latin typeface="Times New Roman" pitchFamily="18" charset="0"/>
              <a:cs typeface="Times New Roman" pitchFamily="18"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t>1</a:t>
            </a:r>
            <a:br>
              <a:rPr lang="en-US" dirty="0" smtClean="0"/>
            </a:br>
            <a:endParaRPr lang="zh-CN" altLang="en-US" dirty="0"/>
          </a:p>
        </p:txBody>
      </p:sp>
      <p:sp>
        <p:nvSpPr>
          <p:cNvPr id="3" name="内容占位符 2"/>
          <p:cNvSpPr>
            <a:spLocks noGrp="1"/>
          </p:cNvSpPr>
          <p:nvPr>
            <p:ph sz="half" idx="1"/>
          </p:nvPr>
        </p:nvSpPr>
        <p:spPr/>
        <p:txBody>
          <a:bodyPr>
            <a:normAutofit fontScale="92500" lnSpcReduction="20000"/>
          </a:bodyPr>
          <a:lstStyle/>
          <a:p>
            <a:r>
              <a:rPr lang="en-US" dirty="0" smtClean="0">
                <a:latin typeface="Times New Roman" pitchFamily="18" charset="0"/>
                <a:cs typeface="Times New Roman" pitchFamily="18" charset="0"/>
              </a:rPr>
              <a:t>The </a:t>
            </a:r>
            <a:r>
              <a:rPr lang="en-US" dirty="0">
                <a:latin typeface="Times New Roman" pitchFamily="18" charset="0"/>
                <a:cs typeface="Times New Roman" pitchFamily="18" charset="0"/>
              </a:rPr>
              <a:t>isles of Greece, the Isles of Greece!</a:t>
            </a:r>
          </a:p>
          <a:p>
            <a:r>
              <a:rPr lang="en-US" dirty="0">
                <a:latin typeface="Times New Roman" pitchFamily="18" charset="0"/>
                <a:cs typeface="Times New Roman" pitchFamily="18" charset="0"/>
              </a:rPr>
              <a:t>Where burning Sappho loved and sung,</a:t>
            </a:r>
          </a:p>
          <a:p>
            <a:r>
              <a:rPr lang="en-US" dirty="0">
                <a:latin typeface="Times New Roman" pitchFamily="18" charset="0"/>
                <a:cs typeface="Times New Roman" pitchFamily="18" charset="0"/>
              </a:rPr>
              <a:t>Where grew the arts of war and peace,</a:t>
            </a:r>
          </a:p>
          <a:p>
            <a:r>
              <a:rPr lang="en-US" dirty="0">
                <a:latin typeface="Times New Roman" pitchFamily="18" charset="0"/>
                <a:cs typeface="Times New Roman" pitchFamily="18" charset="0"/>
              </a:rPr>
              <a:t>Where Delos rose, and Phoebus sprung!</a:t>
            </a:r>
          </a:p>
          <a:p>
            <a:r>
              <a:rPr lang="en-US" dirty="0">
                <a:latin typeface="Times New Roman" pitchFamily="18" charset="0"/>
                <a:cs typeface="Times New Roman" pitchFamily="18" charset="0"/>
              </a:rPr>
              <a:t>Eternal summer gilds them yet,</a:t>
            </a:r>
          </a:p>
          <a:p>
            <a:r>
              <a:rPr lang="en-US" dirty="0">
                <a:latin typeface="Times New Roman" pitchFamily="18" charset="0"/>
                <a:cs typeface="Times New Roman" pitchFamily="18" charset="0"/>
              </a:rPr>
              <a:t>But all, except their sun, is set.</a:t>
            </a:r>
          </a:p>
          <a:p>
            <a:endParaRPr lang="zh-CN" altLang="en-US" dirty="0"/>
          </a:p>
        </p:txBody>
      </p:sp>
      <p:sp>
        <p:nvSpPr>
          <p:cNvPr id="4" name="内容占位符 3"/>
          <p:cNvSpPr>
            <a:spLocks noGrp="1"/>
          </p:cNvSpPr>
          <p:nvPr>
            <p:ph sz="half" idx="2"/>
          </p:nvPr>
        </p:nvSpPr>
        <p:spPr/>
        <p:txBody>
          <a:bodyPr>
            <a:normAutofit fontScale="92500" lnSpcReduction="20000"/>
          </a:bodyPr>
          <a:lstStyle/>
          <a:p>
            <a:r>
              <a:rPr lang="zh-CN" altLang="en-US" dirty="0" smtClean="0"/>
              <a:t>希腊群岛呵，希腊群岛！</a:t>
            </a:r>
          </a:p>
          <a:p>
            <a:r>
              <a:rPr lang="zh-CN" altLang="en-US" dirty="0" smtClean="0"/>
              <a:t>你有过萨福歌唱爱情，</a:t>
            </a:r>
          </a:p>
          <a:p>
            <a:r>
              <a:rPr lang="zh-CN" altLang="en-US" dirty="0" smtClean="0"/>
              <a:t>你有过隆盛的武功文教，</a:t>
            </a:r>
          </a:p>
          <a:p>
            <a:r>
              <a:rPr lang="zh-CN" altLang="en-US" dirty="0" smtClean="0"/>
              <a:t>太阳神从你的提洛岛诞生！</a:t>
            </a:r>
          </a:p>
          <a:p>
            <a:r>
              <a:rPr lang="zh-CN" altLang="en-US" dirty="0" smtClean="0"/>
              <a:t>长夏的阳光灿烂如金</a:t>
            </a:r>
            <a:r>
              <a:rPr lang="en-US" altLang="zh-CN" dirty="0" smtClean="0"/>
              <a:t>——</a:t>
            </a:r>
          </a:p>
          <a:p>
            <a:r>
              <a:rPr lang="zh-CN" altLang="en-US" dirty="0" smtClean="0"/>
              <a:t>除了太阳，一切都沉沦！</a:t>
            </a:r>
          </a:p>
          <a:p>
            <a:endParaRPr lang="zh-CN" alt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2</a:t>
            </a:r>
            <a:endParaRPr lang="zh-CN" altLang="en-US" dirty="0"/>
          </a:p>
        </p:txBody>
      </p:sp>
      <p:sp>
        <p:nvSpPr>
          <p:cNvPr id="3" name="内容占位符 2"/>
          <p:cNvSpPr>
            <a:spLocks noGrp="1"/>
          </p:cNvSpPr>
          <p:nvPr>
            <p:ph sz="half" idx="1"/>
          </p:nvPr>
        </p:nvSpPr>
        <p:spPr/>
        <p:txBody>
          <a:bodyPr>
            <a:normAutofit fontScale="92500" lnSpcReduction="20000"/>
          </a:bodyPr>
          <a:lstStyle/>
          <a:p>
            <a:r>
              <a:rPr lang="en-US" dirty="0">
                <a:latin typeface="Times New Roman" pitchFamily="18" charset="0"/>
                <a:cs typeface="Times New Roman" pitchFamily="18" charset="0"/>
              </a:rPr>
              <a:t>The </a:t>
            </a:r>
            <a:r>
              <a:rPr lang="en-US" dirty="0" err="1">
                <a:latin typeface="Times New Roman" pitchFamily="18" charset="0"/>
                <a:cs typeface="Times New Roman" pitchFamily="18" charset="0"/>
              </a:rPr>
              <a:t>Scian</a:t>
            </a:r>
            <a:r>
              <a:rPr lang="en-US" dirty="0">
                <a:latin typeface="Times New Roman" pitchFamily="18" charset="0"/>
                <a:cs typeface="Times New Roman" pitchFamily="18" charset="0"/>
              </a:rPr>
              <a:t> and the </a:t>
            </a:r>
            <a:r>
              <a:rPr lang="en-US" dirty="0" err="1">
                <a:latin typeface="Times New Roman" pitchFamily="18" charset="0"/>
                <a:cs typeface="Times New Roman" pitchFamily="18" charset="0"/>
              </a:rPr>
              <a:t>Teian</a:t>
            </a:r>
            <a:r>
              <a:rPr lang="en-US" dirty="0">
                <a:latin typeface="Times New Roman" pitchFamily="18" charset="0"/>
                <a:cs typeface="Times New Roman" pitchFamily="18" charset="0"/>
              </a:rPr>
              <a:t> muse,</a:t>
            </a:r>
          </a:p>
          <a:p>
            <a:r>
              <a:rPr lang="en-US" dirty="0">
                <a:latin typeface="Times New Roman" pitchFamily="18" charset="0"/>
                <a:cs typeface="Times New Roman" pitchFamily="18" charset="0"/>
              </a:rPr>
              <a:t>The hero's harp, the lover's lute,</a:t>
            </a:r>
          </a:p>
          <a:p>
            <a:r>
              <a:rPr lang="en-US" dirty="0">
                <a:latin typeface="Times New Roman" pitchFamily="18" charset="0"/>
                <a:cs typeface="Times New Roman" pitchFamily="18" charset="0"/>
              </a:rPr>
              <a:t>Have found the fame your shores refuse;</a:t>
            </a:r>
          </a:p>
          <a:p>
            <a:r>
              <a:rPr lang="en-US" dirty="0">
                <a:latin typeface="Times New Roman" pitchFamily="18" charset="0"/>
                <a:cs typeface="Times New Roman" pitchFamily="18" charset="0"/>
              </a:rPr>
              <a:t>Their place of birth alone is mute</a:t>
            </a:r>
          </a:p>
          <a:p>
            <a:r>
              <a:rPr lang="en-US" dirty="0">
                <a:latin typeface="Times New Roman" pitchFamily="18" charset="0"/>
                <a:cs typeface="Times New Roman" pitchFamily="18" charset="0"/>
              </a:rPr>
              <a:t>To sounds which echo further west</a:t>
            </a:r>
          </a:p>
          <a:p>
            <a:r>
              <a:rPr lang="en-US" dirty="0">
                <a:latin typeface="Times New Roman" pitchFamily="18" charset="0"/>
                <a:cs typeface="Times New Roman" pitchFamily="18" charset="0"/>
              </a:rPr>
              <a:t>Than your sires' 'Islands of the Blest.'</a:t>
            </a:r>
          </a:p>
          <a:p>
            <a:endParaRPr lang="zh-CN" altLang="en-US" dirty="0"/>
          </a:p>
        </p:txBody>
      </p:sp>
      <p:sp>
        <p:nvSpPr>
          <p:cNvPr id="4" name="内容占位符 3"/>
          <p:cNvSpPr>
            <a:spLocks noGrp="1"/>
          </p:cNvSpPr>
          <p:nvPr>
            <p:ph sz="half" idx="2"/>
          </p:nvPr>
        </p:nvSpPr>
        <p:spPr/>
        <p:txBody>
          <a:bodyPr>
            <a:normAutofit fontScale="92500" lnSpcReduction="20000"/>
          </a:bodyPr>
          <a:lstStyle/>
          <a:p>
            <a:r>
              <a:rPr lang="zh-CN" altLang="en-US" dirty="0" smtClean="0"/>
              <a:t>开俄斯歌手，忒俄斯诗人，</a:t>
            </a:r>
          </a:p>
          <a:p>
            <a:r>
              <a:rPr lang="zh-CN" altLang="en-US" dirty="0" smtClean="0"/>
              <a:t>英雄的竖琴，恋人的琵琶，</a:t>
            </a:r>
          </a:p>
          <a:p>
            <a:r>
              <a:rPr lang="zh-CN" altLang="en-US" dirty="0" smtClean="0"/>
              <a:t>在你的境内没没无闻，</a:t>
            </a:r>
          </a:p>
          <a:p>
            <a:r>
              <a:rPr lang="zh-CN" altLang="en-US" dirty="0" smtClean="0"/>
              <a:t>诗人的故土悄然喑哑</a:t>
            </a:r>
            <a:r>
              <a:rPr lang="en-US" altLang="zh-CN" dirty="0" smtClean="0"/>
              <a:t>——</a:t>
            </a:r>
          </a:p>
          <a:p>
            <a:r>
              <a:rPr lang="zh-CN" altLang="en-US" dirty="0" smtClean="0"/>
              <a:t>他们在西方的名声远扬，</a:t>
            </a:r>
          </a:p>
          <a:p>
            <a:r>
              <a:rPr lang="zh-CN" altLang="en-US" dirty="0" smtClean="0"/>
              <a:t>远过你祖先的乐岛仙乡。</a:t>
            </a:r>
          </a:p>
          <a:p>
            <a:endParaRPr lang="zh-CN" alt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t>3</a:t>
            </a:r>
            <a:br>
              <a:rPr lang="en-US" dirty="0" smtClean="0"/>
            </a:br>
            <a:endParaRPr lang="zh-CN" altLang="en-US" dirty="0"/>
          </a:p>
        </p:txBody>
      </p:sp>
      <p:sp>
        <p:nvSpPr>
          <p:cNvPr id="3" name="内容占位符 2"/>
          <p:cNvSpPr>
            <a:spLocks noGrp="1"/>
          </p:cNvSpPr>
          <p:nvPr>
            <p:ph sz="half" idx="1"/>
          </p:nvPr>
        </p:nvSpPr>
        <p:spPr/>
        <p:txBody>
          <a:bodyPr>
            <a:normAutofit fontScale="92500" lnSpcReduction="20000"/>
          </a:bodyPr>
          <a:lstStyle/>
          <a:p>
            <a:r>
              <a:rPr lang="en-US" dirty="0" smtClean="0">
                <a:latin typeface="Times New Roman" pitchFamily="18" charset="0"/>
                <a:cs typeface="Times New Roman" pitchFamily="18" charset="0"/>
              </a:rPr>
              <a:t>The </a:t>
            </a:r>
            <a:r>
              <a:rPr lang="en-US" dirty="0">
                <a:latin typeface="Times New Roman" pitchFamily="18" charset="0"/>
                <a:cs typeface="Times New Roman" pitchFamily="18" charset="0"/>
              </a:rPr>
              <a:t>mountains look on Marathon —</a:t>
            </a:r>
          </a:p>
          <a:p>
            <a:r>
              <a:rPr lang="en-US" dirty="0">
                <a:latin typeface="Times New Roman" pitchFamily="18" charset="0"/>
                <a:cs typeface="Times New Roman" pitchFamily="18" charset="0"/>
              </a:rPr>
              <a:t>And Marathon looks on the sea;</a:t>
            </a:r>
          </a:p>
          <a:p>
            <a:r>
              <a:rPr lang="en-US" dirty="0">
                <a:latin typeface="Times New Roman" pitchFamily="18" charset="0"/>
                <a:cs typeface="Times New Roman" pitchFamily="18" charset="0"/>
              </a:rPr>
              <a:t>And musing there an hour alone,</a:t>
            </a:r>
          </a:p>
          <a:p>
            <a:r>
              <a:rPr lang="en-US" dirty="0">
                <a:latin typeface="Times New Roman" pitchFamily="18" charset="0"/>
                <a:cs typeface="Times New Roman" pitchFamily="18" charset="0"/>
              </a:rPr>
              <a:t>I </a:t>
            </a:r>
            <a:r>
              <a:rPr lang="en-US" dirty="0" err="1">
                <a:latin typeface="Times New Roman" pitchFamily="18" charset="0"/>
                <a:cs typeface="Times New Roman" pitchFamily="18" charset="0"/>
              </a:rPr>
              <a:t>dream'd</a:t>
            </a:r>
            <a:r>
              <a:rPr lang="en-US" dirty="0">
                <a:latin typeface="Times New Roman" pitchFamily="18" charset="0"/>
                <a:cs typeface="Times New Roman" pitchFamily="18" charset="0"/>
              </a:rPr>
              <a:t> that Greece might still be free;</a:t>
            </a:r>
          </a:p>
          <a:p>
            <a:r>
              <a:rPr lang="en-US" dirty="0">
                <a:latin typeface="Times New Roman" pitchFamily="18" charset="0"/>
                <a:cs typeface="Times New Roman" pitchFamily="18" charset="0"/>
              </a:rPr>
              <a:t>For standing on the Persians' grave,</a:t>
            </a:r>
          </a:p>
          <a:p>
            <a:r>
              <a:rPr lang="en-US" dirty="0">
                <a:latin typeface="Times New Roman" pitchFamily="18" charset="0"/>
                <a:cs typeface="Times New Roman" pitchFamily="18" charset="0"/>
              </a:rPr>
              <a:t>I could not deem myself a slave.</a:t>
            </a:r>
          </a:p>
          <a:p>
            <a:endParaRPr lang="zh-CN" altLang="en-US" dirty="0"/>
          </a:p>
        </p:txBody>
      </p:sp>
      <p:sp>
        <p:nvSpPr>
          <p:cNvPr id="4" name="内容占位符 3"/>
          <p:cNvSpPr>
            <a:spLocks noGrp="1"/>
          </p:cNvSpPr>
          <p:nvPr>
            <p:ph sz="half" idx="2"/>
          </p:nvPr>
        </p:nvSpPr>
        <p:spPr/>
        <p:txBody>
          <a:bodyPr>
            <a:normAutofit fontScale="92500" lnSpcReduction="20000"/>
          </a:bodyPr>
          <a:lstStyle/>
          <a:p>
            <a:r>
              <a:rPr lang="zh-CN" altLang="en-US" dirty="0" smtClean="0"/>
              <a:t>巍巍群山望着马拉松，</a:t>
            </a:r>
          </a:p>
          <a:p>
            <a:r>
              <a:rPr lang="zh-CN" altLang="en-US" dirty="0" smtClean="0"/>
              <a:t>马拉松望着海波万里，</a:t>
            </a:r>
          </a:p>
          <a:p>
            <a:r>
              <a:rPr lang="zh-CN" altLang="en-US" dirty="0" smtClean="0"/>
              <a:t>我沉思半晌，在我的梦幻中</a:t>
            </a:r>
          </a:p>
          <a:p>
            <a:r>
              <a:rPr lang="zh-CN" altLang="en-US" dirty="0" smtClean="0"/>
              <a:t>希腊还像是自由的土地；</a:t>
            </a:r>
          </a:p>
          <a:p>
            <a:r>
              <a:rPr lang="zh-CN" altLang="en-US" dirty="0" smtClean="0"/>
              <a:t>脚下踩的是波斯人坟墓，</a:t>
            </a:r>
          </a:p>
          <a:p>
            <a:r>
              <a:rPr lang="zh-CN" altLang="en-US" dirty="0" smtClean="0"/>
              <a:t>我怎能相信我是个亡国奴！</a:t>
            </a:r>
          </a:p>
          <a:p>
            <a:endParaRPr lang="zh-CN"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t>4</a:t>
            </a:r>
            <a:br>
              <a:rPr lang="en-US" dirty="0" smtClean="0"/>
            </a:br>
            <a:endParaRPr lang="zh-CN" altLang="en-US" dirty="0"/>
          </a:p>
        </p:txBody>
      </p:sp>
      <p:sp>
        <p:nvSpPr>
          <p:cNvPr id="3" name="内容占位符 2"/>
          <p:cNvSpPr>
            <a:spLocks noGrp="1"/>
          </p:cNvSpPr>
          <p:nvPr>
            <p:ph sz="half" idx="1"/>
          </p:nvPr>
        </p:nvSpPr>
        <p:spPr/>
        <p:txBody>
          <a:bodyPr>
            <a:normAutofit fontScale="92500" lnSpcReduction="20000"/>
          </a:bodyPr>
          <a:lstStyle/>
          <a:p>
            <a:r>
              <a:rPr lang="en-US" dirty="0" smtClean="0">
                <a:latin typeface="Times New Roman" pitchFamily="18" charset="0"/>
                <a:cs typeface="Times New Roman" pitchFamily="18" charset="0"/>
              </a:rPr>
              <a:t>A </a:t>
            </a:r>
            <a:r>
              <a:rPr lang="en-US" dirty="0">
                <a:latin typeface="Times New Roman" pitchFamily="18" charset="0"/>
                <a:cs typeface="Times New Roman" pitchFamily="18" charset="0"/>
              </a:rPr>
              <a:t>king sate on the rocky brow</a:t>
            </a:r>
          </a:p>
          <a:p>
            <a:r>
              <a:rPr lang="en-US" dirty="0">
                <a:latin typeface="Times New Roman" pitchFamily="18" charset="0"/>
                <a:cs typeface="Times New Roman" pitchFamily="18" charset="0"/>
              </a:rPr>
              <a:t>Which looks o'er sea-born Salamis;</a:t>
            </a:r>
          </a:p>
          <a:p>
            <a:r>
              <a:rPr lang="en-US" dirty="0">
                <a:latin typeface="Times New Roman" pitchFamily="18" charset="0"/>
                <a:cs typeface="Times New Roman" pitchFamily="18" charset="0"/>
              </a:rPr>
              <a:t>And ships, by thousands, lay below,</a:t>
            </a:r>
          </a:p>
          <a:p>
            <a:r>
              <a:rPr lang="en-US" dirty="0">
                <a:latin typeface="Times New Roman" pitchFamily="18" charset="0"/>
                <a:cs typeface="Times New Roman" pitchFamily="18" charset="0"/>
              </a:rPr>
              <a:t>And men in nations; — all were his!</a:t>
            </a:r>
          </a:p>
          <a:p>
            <a:r>
              <a:rPr lang="en-US" dirty="0">
                <a:latin typeface="Times New Roman" pitchFamily="18" charset="0"/>
                <a:cs typeface="Times New Roman" pitchFamily="18" charset="0"/>
              </a:rPr>
              <a:t>He counted them at break of day —</a:t>
            </a:r>
          </a:p>
          <a:p>
            <a:r>
              <a:rPr lang="en-US" dirty="0">
                <a:latin typeface="Times New Roman" pitchFamily="18" charset="0"/>
                <a:cs typeface="Times New Roman" pitchFamily="18" charset="0"/>
              </a:rPr>
              <a:t>And when the sun set where were they?</a:t>
            </a:r>
          </a:p>
          <a:p>
            <a:endParaRPr lang="zh-CN" altLang="en-US" dirty="0"/>
          </a:p>
        </p:txBody>
      </p:sp>
      <p:sp>
        <p:nvSpPr>
          <p:cNvPr id="4" name="内容占位符 3"/>
          <p:cNvSpPr>
            <a:spLocks noGrp="1"/>
          </p:cNvSpPr>
          <p:nvPr>
            <p:ph sz="half" idx="2"/>
          </p:nvPr>
        </p:nvSpPr>
        <p:spPr/>
        <p:txBody>
          <a:bodyPr>
            <a:normAutofit fontScale="92500" lnSpcReduction="20000"/>
          </a:bodyPr>
          <a:lstStyle/>
          <a:p>
            <a:r>
              <a:rPr lang="zh-CN" altLang="en-US" dirty="0" smtClean="0"/>
              <a:t>有一位国王坐在山顶，</a:t>
            </a:r>
          </a:p>
          <a:p>
            <a:r>
              <a:rPr lang="zh-CN" altLang="en-US" dirty="0" smtClean="0"/>
              <a:t>萨拉米海盗展现在脚下，</a:t>
            </a:r>
          </a:p>
          <a:p>
            <a:r>
              <a:rPr lang="zh-CN" altLang="en-US" dirty="0" smtClean="0"/>
              <a:t>成千的战舰，各国的兵丁，</a:t>
            </a:r>
          </a:p>
          <a:p>
            <a:r>
              <a:rPr lang="zh-CN" altLang="en-US" dirty="0" smtClean="0"/>
              <a:t>在下面排开</a:t>
            </a:r>
            <a:r>
              <a:rPr lang="en-US" altLang="zh-CN" dirty="0" smtClean="0"/>
              <a:t>——</a:t>
            </a:r>
            <a:r>
              <a:rPr lang="zh-CN" altLang="en-US" dirty="0" smtClean="0"/>
              <a:t>全归他统辖！</a:t>
            </a:r>
          </a:p>
          <a:p>
            <a:r>
              <a:rPr lang="zh-CN" altLang="en-US" dirty="0" smtClean="0"/>
              <a:t>天亮时，他还在数去数来</a:t>
            </a:r>
            <a:r>
              <a:rPr lang="en-US" altLang="zh-CN" dirty="0" smtClean="0"/>
              <a:t>——</a:t>
            </a:r>
          </a:p>
          <a:p>
            <a:r>
              <a:rPr lang="zh-CN" altLang="en-US" dirty="0" smtClean="0"/>
              <a:t>太阳落水时，他们安在？</a:t>
            </a:r>
          </a:p>
          <a:p>
            <a:endParaRPr lang="zh-CN"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sz="2800" b="1" dirty="0" smtClean="0">
                <a:latin typeface="Times New Roman" pitchFamily="18" charset="0"/>
                <a:cs typeface="Times New Roman" pitchFamily="18" charset="0"/>
              </a:rPr>
              <a:t>The reforms of </a:t>
            </a:r>
            <a:r>
              <a:rPr lang="en-US" sz="2800" b="1" dirty="0" err="1" smtClean="0">
                <a:latin typeface="Times New Roman" pitchFamily="18" charset="0"/>
                <a:cs typeface="Times New Roman" pitchFamily="18" charset="0"/>
              </a:rPr>
              <a:t>Ephialtes</a:t>
            </a:r>
            <a:r>
              <a:rPr lang="en-US" sz="2800" b="1" dirty="0" smtClean="0">
                <a:latin typeface="Times New Roman" pitchFamily="18" charset="0"/>
                <a:cs typeface="Times New Roman" pitchFamily="18" charset="0"/>
              </a:rPr>
              <a:t/>
            </a:r>
            <a:br>
              <a:rPr lang="en-US" sz="2800" b="1" dirty="0" smtClean="0">
                <a:latin typeface="Times New Roman" pitchFamily="18" charset="0"/>
                <a:cs typeface="Times New Roman" pitchFamily="18" charset="0"/>
              </a:rPr>
            </a:br>
            <a:r>
              <a:rPr lang="zh-CN" altLang="en-US" sz="2800" dirty="0" smtClean="0">
                <a:latin typeface="Times New Roman" pitchFamily="18" charset="0"/>
                <a:cs typeface="Times New Roman" pitchFamily="18" charset="0"/>
              </a:rPr>
              <a:t>（</a:t>
            </a:r>
            <a:r>
              <a:rPr lang="en-US" sz="2800" dirty="0" err="1" smtClean="0">
                <a:latin typeface="Times New Roman" pitchFamily="18" charset="0"/>
                <a:cs typeface="Times New Roman" pitchFamily="18" charset="0"/>
              </a:rPr>
              <a:t>Ephialtes</a:t>
            </a:r>
            <a:r>
              <a:rPr lang="zh-CN" altLang="en-US" sz="2800" dirty="0" smtClean="0">
                <a:latin typeface="Times New Roman" pitchFamily="18" charset="0"/>
                <a:cs typeface="Times New Roman" pitchFamily="18" charset="0"/>
              </a:rPr>
              <a:t> </a:t>
            </a:r>
            <a:r>
              <a:rPr lang="en-US" altLang="zh-CN" sz="2800" dirty="0" smtClean="0">
                <a:latin typeface="Times New Roman" pitchFamily="18" charset="0"/>
                <a:cs typeface="Times New Roman" pitchFamily="18" charset="0"/>
              </a:rPr>
              <a:t>about 500 B.C.</a:t>
            </a:r>
            <a:r>
              <a:rPr lang="zh-CN" altLang="en-US" sz="2800" dirty="0" smtClean="0">
                <a:latin typeface="Times New Roman" pitchFamily="18" charset="0"/>
                <a:cs typeface="Times New Roman" pitchFamily="18" charset="0"/>
              </a:rPr>
              <a:t> </a:t>
            </a:r>
            <a:r>
              <a:rPr lang="en-US" altLang="zh-CN" sz="2800" dirty="0" smtClean="0">
                <a:latin typeface="Times New Roman" pitchFamily="18" charset="0"/>
                <a:cs typeface="Times New Roman" pitchFamily="18" charset="0"/>
              </a:rPr>
              <a:t>―461B.C.</a:t>
            </a:r>
            <a:r>
              <a:rPr lang="zh-CN" altLang="en-US" sz="2800" dirty="0" smtClean="0">
                <a:latin typeface="Times New Roman" pitchFamily="18" charset="0"/>
                <a:cs typeface="Times New Roman" pitchFamily="18" charset="0"/>
              </a:rPr>
              <a:t>）</a:t>
            </a:r>
            <a:endParaRPr lang="zh-CN" altLang="en-US" sz="2800" dirty="0">
              <a:latin typeface="Times New Roman" pitchFamily="18" charset="0"/>
              <a:cs typeface="Times New Roman" pitchFamily="18" charset="0"/>
            </a:endParaRPr>
          </a:p>
        </p:txBody>
      </p:sp>
      <p:pic>
        <p:nvPicPr>
          <p:cNvPr id="6" name="内容占位符 5" descr="KimonSculpture.jpg"/>
          <p:cNvPicPr>
            <a:picLocks noGrp="1" noChangeAspect="1"/>
          </p:cNvPicPr>
          <p:nvPr>
            <p:ph sz="half" idx="1"/>
          </p:nvPr>
        </p:nvPicPr>
        <p:blipFill>
          <a:blip r:embed="rId2" cstate="print"/>
          <a:stretch>
            <a:fillRect/>
          </a:stretch>
        </p:blipFill>
        <p:spPr>
          <a:xfrm>
            <a:off x="970356" y="1600200"/>
            <a:ext cx="3012288" cy="4525963"/>
          </a:xfrm>
        </p:spPr>
      </p:pic>
      <p:sp>
        <p:nvSpPr>
          <p:cNvPr id="5" name="内容占位符 4"/>
          <p:cNvSpPr>
            <a:spLocks noGrp="1"/>
          </p:cNvSpPr>
          <p:nvPr>
            <p:ph sz="half" idx="2"/>
          </p:nvPr>
        </p:nvSpPr>
        <p:spPr/>
        <p:txBody>
          <a:bodyPr>
            <a:normAutofit fontScale="92500" lnSpcReduction="20000"/>
          </a:bodyPr>
          <a:lstStyle/>
          <a:p>
            <a:r>
              <a:rPr lang="en-US" dirty="0" smtClean="0">
                <a:latin typeface="Times New Roman" pitchFamily="18" charset="0"/>
                <a:cs typeface="Times New Roman" pitchFamily="18" charset="0"/>
              </a:rPr>
              <a:t>That phase of foreign policy has to be somehow associated with internal change at Athens, the so-called </a:t>
            </a:r>
            <a:r>
              <a:rPr lang="en-US" dirty="0" err="1" smtClean="0">
                <a:latin typeface="Times New Roman" pitchFamily="18" charset="0"/>
                <a:cs typeface="Times New Roman" pitchFamily="18" charset="0"/>
              </a:rPr>
              <a:t>Ephialtic</a:t>
            </a:r>
            <a:r>
              <a:rPr lang="en-US" dirty="0" smtClean="0">
                <a:latin typeface="Times New Roman" pitchFamily="18" charset="0"/>
                <a:cs typeface="Times New Roman" pitchFamily="18" charset="0"/>
              </a:rPr>
              <a:t> reforms. In 462, together with the young Pericles, the Athenian statesman </a:t>
            </a:r>
            <a:r>
              <a:rPr lang="en-US" dirty="0" err="1" smtClean="0">
                <a:latin typeface="Times New Roman" pitchFamily="18" charset="0"/>
                <a:cs typeface="Times New Roman" pitchFamily="18" charset="0"/>
              </a:rPr>
              <a:t>Ephialtes</a:t>
            </a:r>
            <a:r>
              <a:rPr lang="en-US" dirty="0" smtClean="0">
                <a:latin typeface="Times New Roman" pitchFamily="18" charset="0"/>
                <a:cs typeface="Times New Roman" pitchFamily="18" charset="0"/>
              </a:rPr>
              <a:t> pushed through the decisive phase of the reforms, namely an assault on the powers of the </a:t>
            </a:r>
            <a:r>
              <a:rPr lang="en-US" dirty="0" err="1" smtClean="0">
                <a:latin typeface="Times New Roman" pitchFamily="18" charset="0"/>
                <a:cs typeface="Times New Roman" pitchFamily="18" charset="0"/>
              </a:rPr>
              <a:t>Areopagus</a:t>
            </a:r>
            <a:r>
              <a:rPr lang="en-US" dirty="0"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sz="2800" dirty="0" smtClean="0">
                <a:latin typeface="Times New Roman" pitchFamily="18" charset="0"/>
                <a:cs typeface="Times New Roman" pitchFamily="18" charset="0"/>
              </a:rPr>
              <a:t>Solon (</a:t>
            </a:r>
            <a:r>
              <a:rPr lang="en-US" altLang="zh-CN" sz="2800" b="0" dirty="0" smtClean="0">
                <a:latin typeface="Times New Roman" pitchFamily="18" charset="0"/>
                <a:cs typeface="Times New Roman" pitchFamily="18" charset="0"/>
              </a:rPr>
              <a:t>638</a:t>
            </a:r>
            <a:r>
              <a:rPr lang="zh-CN" altLang="en-US" sz="2800" b="0" dirty="0" smtClean="0">
                <a:latin typeface="Times New Roman" pitchFamily="18" charset="0"/>
                <a:cs typeface="Times New Roman" pitchFamily="18" charset="0"/>
              </a:rPr>
              <a:t> </a:t>
            </a:r>
            <a:r>
              <a:rPr lang="en-US" altLang="zh-CN" sz="2800" b="0" dirty="0" smtClean="0">
                <a:latin typeface="Times New Roman" pitchFamily="18" charset="0"/>
                <a:cs typeface="Times New Roman" pitchFamily="18" charset="0"/>
              </a:rPr>
              <a:t>B.C—559B.C.</a:t>
            </a:r>
            <a:r>
              <a:rPr lang="zh-CN" altLang="en-US" sz="2800" b="0" dirty="0" smtClean="0">
                <a:latin typeface="Times New Roman" pitchFamily="18" charset="0"/>
                <a:cs typeface="Times New Roman" pitchFamily="18" charset="0"/>
              </a:rPr>
              <a:t>）</a:t>
            </a:r>
            <a:r>
              <a:rPr lang="en-US" sz="2800" dirty="0" smtClean="0">
                <a:latin typeface="Times New Roman" pitchFamily="18" charset="0"/>
                <a:cs typeface="Times New Roman" pitchFamily="18" charset="0"/>
              </a:rPr>
              <a:t> his Reforms and the Rise of Democracy in Athens</a:t>
            </a:r>
            <a:endParaRPr lang="zh-CN" altLang="en-US" sz="2800" dirty="0">
              <a:latin typeface="Times New Roman" pitchFamily="18" charset="0"/>
              <a:cs typeface="Times New Roman" pitchFamily="18" charset="0"/>
            </a:endParaRPr>
          </a:p>
        </p:txBody>
      </p:sp>
      <p:pic>
        <p:nvPicPr>
          <p:cNvPr id="4" name="内容占位符 3" descr="梭伦改革.jpg"/>
          <p:cNvPicPr>
            <a:picLocks noGrp="1" noChangeAspect="1"/>
          </p:cNvPicPr>
          <p:nvPr>
            <p:ph idx="1"/>
          </p:nvPr>
        </p:nvPicPr>
        <p:blipFill>
          <a:blip r:embed="rId2" cstate="print"/>
          <a:stretch>
            <a:fillRect/>
          </a:stretch>
        </p:blipFill>
        <p:spPr>
          <a:xfrm>
            <a:off x="684757" y="1857364"/>
            <a:ext cx="8168298" cy="4214842"/>
          </a:xfr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endParaRPr lang="zh-CN" altLang="en-US"/>
          </a:p>
        </p:txBody>
      </p:sp>
      <p:sp>
        <p:nvSpPr>
          <p:cNvPr id="6" name="内容占位符 5"/>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These powers, except for a residual jurisdiction over homicide and some religious offenses, and perhaps a formal “guardianship of the laws,” were redistributed among the Council of Five Hundred and the popular law courts. This is, in essence, the very bald and unhelpful account of the main source, the </a:t>
            </a:r>
            <a:r>
              <a:rPr lang="en-US" i="1" dirty="0" smtClean="0">
                <a:latin typeface="Times New Roman" pitchFamily="18" charset="0"/>
                <a:cs typeface="Times New Roman" pitchFamily="18" charset="0"/>
              </a:rPr>
              <a:t>Constitution of Athens</a:t>
            </a:r>
            <a:r>
              <a:rPr lang="en-US" dirty="0" smtClean="0">
                <a:latin typeface="Times New Roman" pitchFamily="18" charset="0"/>
                <a:cs typeface="Times New Roman" pitchFamily="18" charset="0"/>
              </a:rPr>
              <a:t>; there must have been more to it, but the problem is to know how much more. Probably the </a:t>
            </a:r>
            <a:r>
              <a:rPr lang="en-US" dirty="0" err="1" smtClean="0">
                <a:latin typeface="Times New Roman" pitchFamily="18" charset="0"/>
                <a:cs typeface="Times New Roman" pitchFamily="18" charset="0"/>
              </a:rPr>
              <a:t>Areopagus</a:t>
            </a:r>
            <a:r>
              <a:rPr lang="en-US" dirty="0" smtClean="0">
                <a:latin typeface="Times New Roman" pitchFamily="18" charset="0"/>
                <a:cs typeface="Times New Roman" pitchFamily="18" charset="0"/>
              </a:rPr>
              <a:t> ceased to hear crimes against the state, and such cases were transferred to the popular courts.</a:t>
            </a:r>
            <a:endParaRPr lang="zh-CN" altLang="en-US" dirty="0" smtClean="0">
              <a:latin typeface="Times New Roman" pitchFamily="18" charset="0"/>
              <a:cs typeface="Times New Roman" pitchFamily="18" charset="0"/>
            </a:endParaRPr>
          </a:p>
          <a:p>
            <a:endParaRPr lang="zh-CN"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b="1" dirty="0" smtClean="0">
                <a:latin typeface="Times New Roman" pitchFamily="18" charset="0"/>
                <a:cs typeface="Times New Roman" pitchFamily="18" charset="0"/>
              </a:rPr>
              <a:t>The rejection of Cimon</a:t>
            </a:r>
            <a:br>
              <a:rPr lang="en-US" b="1" dirty="0" smtClean="0">
                <a:latin typeface="Times New Roman" pitchFamily="18" charset="0"/>
                <a:cs typeface="Times New Roman" pitchFamily="18" charset="0"/>
              </a:rPr>
            </a:br>
            <a:endParaRPr lang="zh-CN" altLang="en-US" dirty="0">
              <a:latin typeface="Times New Roman" pitchFamily="18" charset="0"/>
              <a:cs typeface="Times New Roman" pitchFamily="18" charset="0"/>
            </a:endParaRPr>
          </a:p>
        </p:txBody>
      </p:sp>
      <p:sp>
        <p:nvSpPr>
          <p:cNvPr id="6" name="内容占位符 5"/>
          <p:cNvSpPr>
            <a:spLocks noGrp="1"/>
          </p:cNvSpPr>
          <p:nvPr>
            <p:ph idx="1"/>
          </p:nvPr>
        </p:nvSpPr>
        <p:spPr/>
        <p:txBody>
          <a:bodyPr>
            <a:normAutofit fontScale="77500" lnSpcReduction="20000"/>
          </a:bodyPr>
          <a:lstStyle/>
          <a:p>
            <a:r>
              <a:rPr lang="en-US" dirty="0" smtClean="0">
                <a:latin typeface="Times New Roman" pitchFamily="18" charset="0"/>
                <a:cs typeface="Times New Roman" pitchFamily="18" charset="0"/>
              </a:rPr>
              <a:t>Some of these changes were perhaps already in the air when the Spartans dismissed Cimon and his Athenians at </a:t>
            </a:r>
            <a:r>
              <a:rPr lang="en-US" dirty="0" err="1" smtClean="0">
                <a:latin typeface="Times New Roman" pitchFamily="18" charset="0"/>
                <a:cs typeface="Times New Roman" pitchFamily="18" charset="0"/>
              </a:rPr>
              <a:t>Ithome</a:t>
            </a:r>
            <a:r>
              <a:rPr lang="en-US" dirty="0" smtClean="0">
                <a:latin typeface="Times New Roman" pitchFamily="18" charset="0"/>
                <a:cs typeface="Times New Roman" pitchFamily="18" charset="0"/>
              </a:rPr>
              <a:t>. Cimon’s absence seems to have given </a:t>
            </a:r>
            <a:r>
              <a:rPr lang="en-US" dirty="0" err="1" smtClean="0">
                <a:latin typeface="Times New Roman" pitchFamily="18" charset="0"/>
                <a:cs typeface="Times New Roman" pitchFamily="18" charset="0"/>
              </a:rPr>
              <a:t>Ephialtes</a:t>
            </a:r>
            <a:r>
              <a:rPr lang="en-US" dirty="0" smtClean="0">
                <a:latin typeface="Times New Roman" pitchFamily="18" charset="0"/>
                <a:cs typeface="Times New Roman" pitchFamily="18" charset="0"/>
              </a:rPr>
              <a:t> and Pericles their chance: the main </a:t>
            </a:r>
            <a:r>
              <a:rPr lang="en-US" dirty="0" err="1" smtClean="0">
                <a:latin typeface="Times New Roman" pitchFamily="18" charset="0"/>
                <a:cs typeface="Times New Roman" pitchFamily="18" charset="0"/>
              </a:rPr>
              <a:t>Areopagus</a:t>
            </a:r>
            <a:r>
              <a:rPr lang="en-US" dirty="0" smtClean="0">
                <a:latin typeface="Times New Roman" pitchFamily="18" charset="0"/>
                <a:cs typeface="Times New Roman" pitchFamily="18" charset="0"/>
              </a:rPr>
              <a:t> reform was passed at this time, and in 461 Cimon was ostracized. This rejection of Cimon, however, was a personal matter: he should not be seen as a “conservative” opponent of a reform that gave more power to the people and especially to the </a:t>
            </a:r>
            <a:r>
              <a:rPr lang="en-US" dirty="0" err="1" smtClean="0">
                <a:latin typeface="Times New Roman" pitchFamily="18" charset="0"/>
                <a:cs typeface="Times New Roman" pitchFamily="18" charset="0"/>
              </a:rPr>
              <a:t>thetic</a:t>
            </a:r>
            <a:r>
              <a:rPr lang="en-US" dirty="0" smtClean="0">
                <a:latin typeface="Times New Roman" pitchFamily="18" charset="0"/>
                <a:cs typeface="Times New Roman" pitchFamily="18" charset="0"/>
              </a:rPr>
              <a:t> class, which manned the fleet. For one thing, Cimon’s victory at the Battle of the </a:t>
            </a:r>
            <a:r>
              <a:rPr lang="en-US" dirty="0" err="1" smtClean="0">
                <a:latin typeface="Times New Roman" pitchFamily="18" charset="0"/>
                <a:cs typeface="Times New Roman" pitchFamily="18" charset="0"/>
              </a:rPr>
              <a:t>Eurymedon</a:t>
            </a:r>
            <a:r>
              <a:rPr lang="en-US" dirty="0" smtClean="0">
                <a:latin typeface="Times New Roman" pitchFamily="18" charset="0"/>
                <a:cs typeface="Times New Roman" pitchFamily="18" charset="0"/>
              </a:rPr>
              <a:t> River was primarily a naval victory; for another, it was the Sparta-loving Cimon and his hoplites who were dismissed by the Spartans from </a:t>
            </a:r>
            <a:r>
              <a:rPr lang="en-US" dirty="0" err="1" smtClean="0">
                <a:latin typeface="Times New Roman" pitchFamily="18" charset="0"/>
                <a:cs typeface="Times New Roman" pitchFamily="18" charset="0"/>
              </a:rPr>
              <a:t>Ithome</a:t>
            </a:r>
            <a:r>
              <a:rPr lang="en-US" dirty="0" smtClean="0">
                <a:latin typeface="Times New Roman" pitchFamily="18" charset="0"/>
                <a:cs typeface="Times New Roman" pitchFamily="18" charset="0"/>
              </a:rPr>
              <a:t> for their subversive tendencies.</a:t>
            </a:r>
          </a:p>
          <a:p>
            <a:endParaRPr lang="zh-CN" alt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3200" dirty="0" smtClean="0">
                <a:latin typeface="Times New Roman" pitchFamily="18" charset="0"/>
                <a:cs typeface="Times New Roman" pitchFamily="18" charset="0"/>
              </a:rPr>
              <a:t>The Ally of Athens</a:t>
            </a:r>
            <a:r>
              <a:rPr lang="zh-CN" altLang="en-US" sz="3200" dirty="0" smtClean="0">
                <a:latin typeface="Times New Roman" pitchFamily="18" charset="0"/>
                <a:cs typeface="Times New Roman" pitchFamily="18" charset="0"/>
              </a:rPr>
              <a:t>：</a:t>
            </a:r>
            <a:r>
              <a:rPr lang="en-US" altLang="zh-CN" sz="3200" dirty="0" smtClean="0">
                <a:latin typeface="Times New Roman" pitchFamily="18" charset="0"/>
                <a:cs typeface="Times New Roman" pitchFamily="18" charset="0"/>
              </a:rPr>
              <a:t>From Sparta to Argos</a:t>
            </a:r>
            <a:endParaRPr lang="zh-CN" altLang="en-US" sz="3200" dirty="0">
              <a:latin typeface="Times New Roman" pitchFamily="18" charset="0"/>
              <a:cs typeface="Times New Roman" pitchFamily="18" charset="0"/>
            </a:endParaRPr>
          </a:p>
        </p:txBody>
      </p:sp>
      <p:pic>
        <p:nvPicPr>
          <p:cNvPr id="5" name="内容占位符 4" descr="赫拉克勒斯1.jpg"/>
          <p:cNvPicPr>
            <a:picLocks noGrp="1" noChangeAspect="1"/>
          </p:cNvPicPr>
          <p:nvPr>
            <p:ph sz="half" idx="1"/>
          </p:nvPr>
        </p:nvPicPr>
        <p:blipFill>
          <a:blip r:embed="rId2" cstate="print"/>
          <a:stretch>
            <a:fillRect/>
          </a:stretch>
        </p:blipFill>
        <p:spPr>
          <a:xfrm>
            <a:off x="984303" y="1600200"/>
            <a:ext cx="2984393" cy="4525963"/>
          </a:xfrm>
        </p:spPr>
      </p:pic>
      <p:pic>
        <p:nvPicPr>
          <p:cNvPr id="6" name="内容占位符 5" descr="珀尔修斯.jpg"/>
          <p:cNvPicPr>
            <a:picLocks noGrp="1" noChangeAspect="1"/>
          </p:cNvPicPr>
          <p:nvPr>
            <p:ph sz="half" idx="2"/>
          </p:nvPr>
        </p:nvPicPr>
        <p:blipFill>
          <a:blip r:embed="rId3" cstate="print"/>
          <a:stretch>
            <a:fillRect/>
          </a:stretch>
        </p:blipFill>
        <p:spPr>
          <a:xfrm>
            <a:off x="4908409" y="1600200"/>
            <a:ext cx="3518182" cy="4525963"/>
          </a:xfr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rrowheads="1"/>
          </p:cNvSpPr>
          <p:nvPr>
            <p:ph type="title"/>
          </p:nvPr>
        </p:nvSpPr>
        <p:spPr/>
        <p:txBody>
          <a:bodyPr/>
          <a:lstStyle/>
          <a:p>
            <a:r>
              <a:rPr lang="en-US" altLang="zh-CN" sz="3200" dirty="0">
                <a:latin typeface="Times New Roman" pitchFamily="18" charset="0"/>
              </a:rPr>
              <a:t>The roots of Greek </a:t>
            </a:r>
            <a:r>
              <a:rPr lang="en-US" altLang="zh-CN" sz="3200" dirty="0" smtClean="0">
                <a:latin typeface="Times New Roman" pitchFamily="18" charset="0"/>
              </a:rPr>
              <a:t>T</a:t>
            </a:r>
            <a:r>
              <a:rPr lang="en-US" altLang="zh-CN" sz="3200" dirty="0" smtClean="0">
                <a:latin typeface="Times New Roman" pitchFamily="18" charset="0"/>
              </a:rPr>
              <a:t>ragedies</a:t>
            </a:r>
            <a:r>
              <a:rPr lang="en-US" altLang="zh-CN" sz="3200" dirty="0" smtClean="0">
                <a:latin typeface="Times New Roman" pitchFamily="18" charset="0"/>
              </a:rPr>
              <a:t>: </a:t>
            </a:r>
            <a:r>
              <a:rPr lang="en-US" altLang="zh-CN" sz="3200" dirty="0">
                <a:latin typeface="Times New Roman" pitchFamily="18" charset="0"/>
              </a:rPr>
              <a:t>festivals for the gods, chiefly Dionysus, the god of wine</a:t>
            </a:r>
          </a:p>
        </p:txBody>
      </p:sp>
      <p:pic>
        <p:nvPicPr>
          <p:cNvPr id="56325" name="Picture 5" descr="DionysiusTheater"/>
          <p:cNvPicPr>
            <a:picLocks noGrp="1" noChangeAspect="1" noChangeArrowheads="1"/>
          </p:cNvPicPr>
          <p:nvPr>
            <p:ph idx="1"/>
          </p:nvPr>
        </p:nvPicPr>
        <p:blipFill>
          <a:blip r:embed="rId2"/>
          <a:srcRect/>
          <a:stretch>
            <a:fillRect/>
          </a:stretch>
        </p:blipFill>
        <p:spPr>
          <a:xfrm>
            <a:off x="1476375" y="1700213"/>
            <a:ext cx="6280150" cy="4656137"/>
          </a:xfrm>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428596" y="571480"/>
            <a:ext cx="8229600" cy="4525963"/>
          </a:xfrm>
        </p:spPr>
        <p:txBody>
          <a:bodyPr>
            <a:noAutofit/>
          </a:bodyPr>
          <a:lstStyle/>
          <a:p>
            <a:r>
              <a:rPr lang="en-US" sz="2400" dirty="0" smtClean="0">
                <a:latin typeface="Times New Roman" pitchFamily="18" charset="0"/>
                <a:cs typeface="Times New Roman" pitchFamily="18" charset="0"/>
              </a:rPr>
              <a:t>The exact origins of tragedy (</a:t>
            </a:r>
            <a:r>
              <a:rPr lang="en-US" sz="2400" i="1" dirty="0" err="1" smtClean="0">
                <a:latin typeface="Times New Roman" pitchFamily="18" charset="0"/>
                <a:cs typeface="Times New Roman" pitchFamily="18" charset="0"/>
              </a:rPr>
              <a:t>tragōida</a:t>
            </a:r>
            <a:r>
              <a:rPr lang="en-US" sz="2400" dirty="0" smtClean="0">
                <a:latin typeface="Times New Roman" pitchFamily="18" charset="0"/>
                <a:cs typeface="Times New Roman" pitchFamily="18" charset="0"/>
              </a:rPr>
              <a:t>) are debated amongst scholars. Some have linked the rise of the genre, which began in </a:t>
            </a:r>
            <a:r>
              <a:rPr lang="en-US" sz="2400" b="1" dirty="0" smtClean="0">
                <a:latin typeface="Times New Roman" pitchFamily="18" charset="0"/>
                <a:cs typeface="Times New Roman" pitchFamily="18" charset="0"/>
              </a:rPr>
              <a:t>Athens</a:t>
            </a:r>
            <a:r>
              <a:rPr lang="en-US" sz="2400" dirty="0" smtClean="0">
                <a:latin typeface="Times New Roman" pitchFamily="18" charset="0"/>
                <a:cs typeface="Times New Roman" pitchFamily="18" charset="0"/>
              </a:rPr>
              <a:t>, to the earlier art form, the lyrical performance of epic poetry. Others suggest a strong link with the rituals performed in the worship of </a:t>
            </a:r>
            <a:r>
              <a:rPr lang="en-US" sz="2400" b="1" dirty="0" err="1" smtClean="0">
                <a:latin typeface="Times New Roman" pitchFamily="18" charset="0"/>
                <a:cs typeface="Times New Roman" pitchFamily="18" charset="0"/>
              </a:rPr>
              <a:t>Dionysos</a:t>
            </a:r>
            <a:r>
              <a:rPr lang="en-US" sz="2400" b="1"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such </a:t>
            </a:r>
            <a:r>
              <a:rPr lang="en-US" sz="2400" dirty="0" smtClean="0">
                <a:latin typeface="Times New Roman" pitchFamily="18" charset="0"/>
                <a:cs typeface="Times New Roman" pitchFamily="18" charset="0"/>
              </a:rPr>
              <a:t>as the sacrifice of goats - a song ritual called </a:t>
            </a:r>
            <a:r>
              <a:rPr lang="en-US" sz="2400" i="1" dirty="0" err="1" smtClean="0">
                <a:latin typeface="Times New Roman" pitchFamily="18" charset="0"/>
                <a:cs typeface="Times New Roman" pitchFamily="18" charset="0"/>
              </a:rPr>
              <a:t>trag-ōdia</a:t>
            </a:r>
            <a:r>
              <a:rPr lang="en-US" sz="2400" dirty="0" smtClean="0">
                <a:latin typeface="Times New Roman" pitchFamily="18" charset="0"/>
                <a:cs typeface="Times New Roman" pitchFamily="18" charset="0"/>
              </a:rPr>
              <a:t> - and the wearing of masks. Indeed, </a:t>
            </a:r>
            <a:r>
              <a:rPr lang="en-US" sz="2400" dirty="0" err="1" smtClean="0">
                <a:latin typeface="Times New Roman" pitchFamily="18" charset="0"/>
                <a:cs typeface="Times New Roman" pitchFamily="18" charset="0"/>
              </a:rPr>
              <a:t>Dionysos</a:t>
            </a:r>
            <a:r>
              <a:rPr lang="en-US" sz="2400" dirty="0" smtClean="0">
                <a:latin typeface="Times New Roman" pitchFamily="18" charset="0"/>
                <a:cs typeface="Times New Roman" pitchFamily="18" charset="0"/>
              </a:rPr>
              <a:t> became known as the god of theatre and perhaps there is another connection - the drinking rites which resulted in the worshipper losing full control of their emotions and in effect becoming another person, much as actors (</a:t>
            </a:r>
            <a:r>
              <a:rPr lang="en-US" sz="2400" i="1" dirty="0" err="1" smtClean="0">
                <a:latin typeface="Times New Roman" pitchFamily="18" charset="0"/>
                <a:cs typeface="Times New Roman" pitchFamily="18" charset="0"/>
              </a:rPr>
              <a:t>hupokritai</a:t>
            </a:r>
            <a:r>
              <a:rPr lang="en-US" sz="2400" dirty="0" smtClean="0">
                <a:latin typeface="Times New Roman" pitchFamily="18" charset="0"/>
                <a:cs typeface="Times New Roman" pitchFamily="18" charset="0"/>
              </a:rPr>
              <a:t>) hope to do when performing. The </a:t>
            </a:r>
            <a:r>
              <a:rPr lang="en-US" sz="2400" b="1" dirty="0" smtClean="0">
                <a:latin typeface="Times New Roman" pitchFamily="18" charset="0"/>
                <a:cs typeface="Times New Roman" pitchFamily="18" charset="0"/>
              </a:rPr>
              <a:t>music</a:t>
            </a:r>
            <a:r>
              <a:rPr lang="en-US" sz="2400" dirty="0" smtClean="0">
                <a:latin typeface="Times New Roman" pitchFamily="18" charset="0"/>
                <a:cs typeface="Times New Roman" pitchFamily="18" charset="0"/>
              </a:rPr>
              <a:t> and dance of </a:t>
            </a:r>
            <a:r>
              <a:rPr lang="en-US" sz="2400" dirty="0" err="1" smtClean="0">
                <a:latin typeface="Times New Roman" pitchFamily="18" charset="0"/>
                <a:cs typeface="Times New Roman" pitchFamily="18" charset="0"/>
              </a:rPr>
              <a:t>Dionysiac</a:t>
            </a:r>
            <a:r>
              <a:rPr lang="en-US" sz="2400" dirty="0" smtClean="0">
                <a:latin typeface="Times New Roman" pitchFamily="18" charset="0"/>
                <a:cs typeface="Times New Roman" pitchFamily="18" charset="0"/>
              </a:rPr>
              <a:t> ritual was most evident in the role of the chorus and the music provided by an </a:t>
            </a:r>
            <a:r>
              <a:rPr lang="en-US" sz="2400" b="1" dirty="0" err="1" smtClean="0">
                <a:latin typeface="Times New Roman" pitchFamily="18" charset="0"/>
                <a:cs typeface="Times New Roman" pitchFamily="18" charset="0"/>
              </a:rPr>
              <a:t>aulos</a:t>
            </a:r>
            <a:r>
              <a:rPr lang="en-US" sz="2400" dirty="0" smtClean="0">
                <a:latin typeface="Times New Roman" pitchFamily="18" charset="0"/>
                <a:cs typeface="Times New Roman" pitchFamily="18" charset="0"/>
              </a:rPr>
              <a:t> player, but rhythmic elements were also preserved in the use of first, trochaic tetrameter and then iambic </a:t>
            </a:r>
            <a:r>
              <a:rPr lang="en-US" sz="2400" dirty="0" err="1" smtClean="0">
                <a:latin typeface="Times New Roman" pitchFamily="18" charset="0"/>
                <a:cs typeface="Times New Roman" pitchFamily="18" charset="0"/>
              </a:rPr>
              <a:t>trimeter</a:t>
            </a:r>
            <a:r>
              <a:rPr lang="en-US" sz="2400" dirty="0" smtClean="0">
                <a:latin typeface="Times New Roman" pitchFamily="18" charset="0"/>
                <a:cs typeface="Times New Roman" pitchFamily="18" charset="0"/>
              </a:rPr>
              <a:t> in the delivery of the spoken words.</a:t>
            </a:r>
            <a:endParaRPr lang="zh-CN" altLang="en-US" sz="2400" dirty="0">
              <a:latin typeface="Times New Roman" pitchFamily="18" charset="0"/>
              <a:cs typeface="Times New Roman" pitchFamily="18"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pPr algn="just"/>
            <a:r>
              <a:rPr lang="en-US" dirty="0" smtClean="0">
                <a:latin typeface="Times New Roman" pitchFamily="18" charset="0"/>
                <a:cs typeface="Times New Roman" pitchFamily="18" charset="0"/>
              </a:rPr>
              <a:t>Performed in an open-air theatre (</a:t>
            </a:r>
            <a:r>
              <a:rPr lang="en-US" i="1" dirty="0" err="1" smtClean="0">
                <a:latin typeface="Times New Roman" pitchFamily="18" charset="0"/>
                <a:cs typeface="Times New Roman" pitchFamily="18" charset="0"/>
              </a:rPr>
              <a:t>theatron</a:t>
            </a:r>
            <a:r>
              <a:rPr lang="en-US" dirty="0" smtClean="0">
                <a:latin typeface="Times New Roman" pitchFamily="18" charset="0"/>
                <a:cs typeface="Times New Roman" pitchFamily="18" charset="0"/>
              </a:rPr>
              <a:t>) such as that of </a:t>
            </a:r>
            <a:r>
              <a:rPr lang="en-US" dirty="0" err="1" smtClean="0">
                <a:latin typeface="Times New Roman" pitchFamily="18" charset="0"/>
                <a:cs typeface="Times New Roman" pitchFamily="18" charset="0"/>
              </a:rPr>
              <a:t>Dionysos</a:t>
            </a:r>
            <a:r>
              <a:rPr lang="en-US" dirty="0" smtClean="0">
                <a:latin typeface="Times New Roman" pitchFamily="18" charset="0"/>
                <a:cs typeface="Times New Roman" pitchFamily="18" charset="0"/>
              </a:rPr>
              <a:t> in Athens and seemingly open to all of the male populace (the presence of </a:t>
            </a:r>
            <a:r>
              <a:rPr lang="en-US" b="1" dirty="0" smtClean="0">
                <a:latin typeface="Times New Roman" pitchFamily="18" charset="0"/>
                <a:cs typeface="Times New Roman" pitchFamily="18" charset="0"/>
              </a:rPr>
              <a:t>women</a:t>
            </a:r>
            <a:r>
              <a:rPr lang="en-US" dirty="0" smtClean="0">
                <a:latin typeface="Times New Roman" pitchFamily="18" charset="0"/>
                <a:cs typeface="Times New Roman" pitchFamily="18" charset="0"/>
              </a:rPr>
              <a:t> is contested), the plot of a tragedy was almost always inspired by episodes from </a:t>
            </a:r>
            <a:r>
              <a:rPr lang="en-US" b="1" dirty="0" smtClean="0">
                <a:latin typeface="Times New Roman" pitchFamily="18" charset="0"/>
                <a:cs typeface="Times New Roman" pitchFamily="18" charset="0"/>
              </a:rPr>
              <a:t>Greek </a:t>
            </a:r>
            <a:r>
              <a:rPr lang="en-US" b="1" dirty="0" smtClean="0">
                <a:latin typeface="Times New Roman" pitchFamily="18" charset="0"/>
                <a:cs typeface="Times New Roman" pitchFamily="18" charset="0"/>
              </a:rPr>
              <a:t>mythology, </a:t>
            </a: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which we must remember were often a part of </a:t>
            </a:r>
            <a:r>
              <a:rPr lang="en-US" b="1" dirty="0" smtClean="0">
                <a:latin typeface="Times New Roman" pitchFamily="18" charset="0"/>
                <a:cs typeface="Times New Roman" pitchFamily="18" charset="0"/>
              </a:rPr>
              <a:t>Greek religion</a:t>
            </a:r>
            <a:r>
              <a:rPr lang="en-US" dirty="0" smtClean="0">
                <a:latin typeface="Times New Roman" pitchFamily="18" charset="0"/>
                <a:cs typeface="Times New Roman" pitchFamily="18" charset="0"/>
              </a:rPr>
              <a:t>. As a consequence of this serious subject matter, which often dealt with moral right and wrongs, no violence was permitted on the stage and the </a:t>
            </a:r>
            <a:r>
              <a:rPr lang="en-US" b="1" dirty="0" smtClean="0">
                <a:latin typeface="Times New Roman" pitchFamily="18" charset="0"/>
                <a:cs typeface="Times New Roman" pitchFamily="18" charset="0"/>
              </a:rPr>
              <a:t>death</a:t>
            </a:r>
            <a:r>
              <a:rPr lang="en-US" dirty="0" smtClean="0">
                <a:latin typeface="Times New Roman" pitchFamily="18" charset="0"/>
                <a:cs typeface="Times New Roman" pitchFamily="18" charset="0"/>
              </a:rPr>
              <a:t> of a character had to be heard from offstage and not seen. Similarly, at least in the early stages of the genre, the poet could not make comments or political statements through the play, and the more direct treatment of contemporary events had to wait for the arrival of the less austere and conventional genre, Greek comedy.</a:t>
            </a:r>
            <a:endParaRPr lang="zh-CN" altLang="en-US" dirty="0">
              <a:latin typeface="Times New Roman" pitchFamily="18" charset="0"/>
              <a:cs typeface="Times New Roman" pitchFamily="18"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428596" y="571480"/>
            <a:ext cx="8229600" cy="5597525"/>
          </a:xfrm>
        </p:spPr>
        <p:txBody>
          <a:bodyPr>
            <a:normAutofit fontScale="70000" lnSpcReduction="20000"/>
          </a:bodyPr>
          <a:lstStyle/>
          <a:p>
            <a:r>
              <a:rPr lang="en-US" dirty="0" smtClean="0">
                <a:latin typeface="Times New Roman" pitchFamily="18" charset="0"/>
                <a:cs typeface="Times New Roman" pitchFamily="18" charset="0"/>
              </a:rPr>
              <a:t>The early tragedies had only one actor who would perform in costume and wear a mask, allowing him the presumption of impersonating a god. Here we can see perhaps the link to earlier religious ritual where proceedings might have been carried out by a priest. Later, the actor would often speak to the leader of the chorus, a group of up to 15 actors who sang and danced but did not speak. This innovation is credited to Thespis in c. 520 BCE. The actor also changed costumes during the performance (using a small tent behind the stage, the </a:t>
            </a:r>
            <a:r>
              <a:rPr lang="en-US" i="1" dirty="0" err="1" smtClean="0">
                <a:latin typeface="Times New Roman" pitchFamily="18" charset="0"/>
                <a:cs typeface="Times New Roman" pitchFamily="18" charset="0"/>
              </a:rPr>
              <a:t>skēne</a:t>
            </a:r>
            <a:r>
              <a:rPr lang="en-US" dirty="0" smtClean="0">
                <a:latin typeface="Times New Roman" pitchFamily="18" charset="0"/>
                <a:cs typeface="Times New Roman" pitchFamily="18" charset="0"/>
              </a:rPr>
              <a:t>, which would later develop into a monumental façade) and so break the play into distinct episodes. </a:t>
            </a:r>
            <a:r>
              <a:rPr lang="en-US" dirty="0" err="1" smtClean="0">
                <a:latin typeface="Times New Roman" pitchFamily="18" charset="0"/>
                <a:cs typeface="Times New Roman" pitchFamily="18" charset="0"/>
              </a:rPr>
              <a:t>Phrynichos</a:t>
            </a:r>
            <a:r>
              <a:rPr lang="en-US" dirty="0" smtClean="0">
                <a:latin typeface="Times New Roman" pitchFamily="18" charset="0"/>
                <a:cs typeface="Times New Roman" pitchFamily="18" charset="0"/>
              </a:rPr>
              <a:t> is credited with the idea of splitting the chorus into different groups to represent men, women, elders, etc. (although all actors on the stage were in fact male). Eventually, three actors were permitted on stage - a limitation which allowed for equality between poets in competition. However, a play could have as many non-speaking performers as required, so, no doubt, plays with greater financial backing could put on a more spectacular production with finer costumes and sets. Finally, </a:t>
            </a:r>
            <a:r>
              <a:rPr lang="en-US" dirty="0" err="1" smtClean="0">
                <a:latin typeface="Times New Roman" pitchFamily="18" charset="0"/>
                <a:cs typeface="Times New Roman" pitchFamily="18" charset="0"/>
              </a:rPr>
              <a:t>Agathon</a:t>
            </a:r>
            <a:r>
              <a:rPr lang="en-US" dirty="0" smtClean="0">
                <a:latin typeface="Times New Roman" pitchFamily="18" charset="0"/>
                <a:cs typeface="Times New Roman" pitchFamily="18" charset="0"/>
              </a:rPr>
              <a:t> is credited with adding musical interludes unconnected with the story itself.</a:t>
            </a:r>
            <a:endParaRPr lang="zh-CN" altLang="en-US" dirty="0">
              <a:latin typeface="Times New Roman" pitchFamily="18" charset="0"/>
              <a:cs typeface="Times New Roman" pitchFamily="18"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dirty="0" smtClean="0">
                <a:latin typeface="Times New Roman" pitchFamily="18" charset="0"/>
                <a:cs typeface="Times New Roman" pitchFamily="18" charset="0"/>
              </a:rPr>
              <a:t>Tragedy in </a:t>
            </a:r>
            <a:r>
              <a:rPr lang="en-US" dirty="0" smtClean="0">
                <a:latin typeface="Times New Roman" pitchFamily="18" charset="0"/>
                <a:cs typeface="Times New Roman" pitchFamily="18" charset="0"/>
              </a:rPr>
              <a:t>Competition</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70000" lnSpcReduction="20000"/>
          </a:bodyPr>
          <a:lstStyle/>
          <a:p>
            <a:pPr algn="just"/>
            <a:r>
              <a:rPr lang="en-US" dirty="0" smtClean="0">
                <a:latin typeface="Times New Roman" pitchFamily="18" charset="0"/>
                <a:cs typeface="Times New Roman" pitchFamily="18" charset="0"/>
              </a:rPr>
              <a:t>The most famous competition for the performance of tragedy was as part of the spring festival of </a:t>
            </a:r>
            <a:r>
              <a:rPr lang="en-US" dirty="0" err="1" smtClean="0">
                <a:latin typeface="Times New Roman" pitchFamily="18" charset="0"/>
                <a:cs typeface="Times New Roman" pitchFamily="18" charset="0"/>
              </a:rPr>
              <a:t>Dionysos</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Eleuthereus</a:t>
            </a:r>
            <a:r>
              <a:rPr lang="en-US" dirty="0" smtClean="0">
                <a:latin typeface="Times New Roman" pitchFamily="18" charset="0"/>
                <a:cs typeface="Times New Roman" pitchFamily="18" charset="0"/>
              </a:rPr>
              <a:t> or the </a:t>
            </a:r>
            <a:r>
              <a:rPr lang="en-US" b="1" dirty="0" smtClean="0">
                <a:latin typeface="Times New Roman" pitchFamily="18" charset="0"/>
                <a:cs typeface="Times New Roman" pitchFamily="18" charset="0"/>
              </a:rPr>
              <a:t>City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Dionysia</a:t>
            </a:r>
            <a:r>
              <a:rPr lang="en-US" dirty="0" smtClean="0">
                <a:latin typeface="Times New Roman" pitchFamily="18" charset="0"/>
                <a:cs typeface="Times New Roman" pitchFamily="18" charset="0"/>
              </a:rPr>
              <a:t> in Athens, but there were many others. Those plays which sought to be performed in the competitions of a religious festival (</a:t>
            </a:r>
            <a:r>
              <a:rPr lang="en-US" i="1" dirty="0" err="1" smtClean="0">
                <a:latin typeface="Times New Roman" pitchFamily="18" charset="0"/>
                <a:cs typeface="Times New Roman" pitchFamily="18" charset="0"/>
              </a:rPr>
              <a:t>agōn</a:t>
            </a:r>
            <a:r>
              <a:rPr lang="en-US" dirty="0" smtClean="0">
                <a:latin typeface="Times New Roman" pitchFamily="18" charset="0"/>
                <a:cs typeface="Times New Roman" pitchFamily="18" charset="0"/>
              </a:rPr>
              <a:t>) had to go through an audition process judged by the </a:t>
            </a:r>
            <a:r>
              <a:rPr lang="en-US" i="1" dirty="0" smtClean="0">
                <a:latin typeface="Times New Roman" pitchFamily="18" charset="0"/>
                <a:cs typeface="Times New Roman" pitchFamily="18" charset="0"/>
              </a:rPr>
              <a:t>archon</a:t>
            </a:r>
            <a:r>
              <a:rPr lang="en-US" dirty="0" smtClean="0">
                <a:latin typeface="Times New Roman" pitchFamily="18" charset="0"/>
                <a:cs typeface="Times New Roman" pitchFamily="18" charset="0"/>
              </a:rPr>
              <a:t>. Only those deemed worthy of the festival would be given the financial backing necessary to procure a costly chorus and rehearsal time. The </a:t>
            </a:r>
            <a:r>
              <a:rPr lang="en-US" i="1" dirty="0" err="1" smtClean="0">
                <a:latin typeface="Times New Roman" pitchFamily="18" charset="0"/>
                <a:cs typeface="Times New Roman" pitchFamily="18" charset="0"/>
              </a:rPr>
              <a:t>archon</a:t>
            </a:r>
            <a:r>
              <a:rPr lang="en-US" dirty="0" err="1" smtClean="0">
                <a:latin typeface="Times New Roman" pitchFamily="18" charset="0"/>
                <a:cs typeface="Times New Roman" pitchFamily="18" charset="0"/>
              </a:rPr>
              <a:t>would</a:t>
            </a:r>
            <a:r>
              <a:rPr lang="en-US" dirty="0" smtClean="0">
                <a:latin typeface="Times New Roman" pitchFamily="18" charset="0"/>
                <a:cs typeface="Times New Roman" pitchFamily="18" charset="0"/>
              </a:rPr>
              <a:t> also nominate the three </a:t>
            </a:r>
            <a:r>
              <a:rPr lang="en-US" i="1" dirty="0" err="1" smtClean="0">
                <a:latin typeface="Times New Roman" pitchFamily="18" charset="0"/>
                <a:cs typeface="Times New Roman" pitchFamily="18" charset="0"/>
              </a:rPr>
              <a:t>chorēgoi</a:t>
            </a:r>
            <a:r>
              <a:rPr lang="en-US" dirty="0" smtClean="0">
                <a:latin typeface="Times New Roman" pitchFamily="18" charset="0"/>
                <a:cs typeface="Times New Roman" pitchFamily="18" charset="0"/>
              </a:rPr>
              <a:t>, the citizens who would each be expected to fund the chorus for one of the chosen plays (the state paid the poet and lead actors). The plays of the three selected poets were judged on the day by a panel and the prize for the winner of such competitions, besides </a:t>
            </a:r>
            <a:r>
              <a:rPr lang="en-US" dirty="0" err="1" smtClean="0">
                <a:latin typeface="Times New Roman" pitchFamily="18" charset="0"/>
                <a:cs typeface="Times New Roman" pitchFamily="18" charset="0"/>
              </a:rPr>
              <a:t>honour</a:t>
            </a:r>
            <a:r>
              <a:rPr lang="en-US" dirty="0" smtClean="0">
                <a:latin typeface="Times New Roman" pitchFamily="18" charset="0"/>
                <a:cs typeface="Times New Roman" pitchFamily="18" charset="0"/>
              </a:rPr>
              <a:t> and prestige, was often a </a:t>
            </a:r>
            <a:r>
              <a:rPr lang="en-US" b="1" dirty="0" smtClean="0">
                <a:latin typeface="Times New Roman" pitchFamily="18" charset="0"/>
                <a:cs typeface="Times New Roman" pitchFamily="18" charset="0"/>
              </a:rPr>
              <a:t>bronze</a:t>
            </a:r>
            <a:r>
              <a:rPr lang="en-US" dirty="0" smtClean="0">
                <a:latin typeface="Times New Roman" pitchFamily="18" charset="0"/>
                <a:cs typeface="Times New Roman" pitchFamily="18" charset="0"/>
              </a:rPr>
              <a:t> tripod cauldron. From 449 BCE there were also prizes for the leading actors (</a:t>
            </a:r>
            <a:r>
              <a:rPr lang="en-US" i="1" dirty="0" err="1" smtClean="0">
                <a:latin typeface="Times New Roman" pitchFamily="18" charset="0"/>
                <a:cs typeface="Times New Roman" pitchFamily="18" charset="0"/>
              </a:rPr>
              <a:t>prōtagōnistēs</a:t>
            </a:r>
            <a:r>
              <a:rPr lang="en-US"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rrowheads="1"/>
          </p:cNvSpPr>
          <p:nvPr>
            <p:ph type="title"/>
          </p:nvPr>
        </p:nvSpPr>
        <p:spPr/>
        <p:txBody>
          <a:bodyPr/>
          <a:lstStyle/>
          <a:p>
            <a:pPr eaLnBrk="1" hangingPunct="1">
              <a:defRPr/>
            </a:pPr>
            <a:r>
              <a:rPr lang="en-US" altLang="zh-CN" smtClean="0"/>
              <a:t>The Three Tragedians</a:t>
            </a:r>
          </a:p>
        </p:txBody>
      </p:sp>
      <p:sp>
        <p:nvSpPr>
          <p:cNvPr id="55299" name="Rectangle 3"/>
          <p:cNvSpPr>
            <a:spLocks noGrp="1" noRot="1" noChangeArrowheads="1"/>
          </p:cNvSpPr>
          <p:nvPr>
            <p:ph type="body" idx="1"/>
          </p:nvPr>
        </p:nvSpPr>
        <p:spPr/>
        <p:txBody>
          <a:bodyPr/>
          <a:lstStyle/>
          <a:p>
            <a:pPr eaLnBrk="1" hangingPunct="1">
              <a:defRPr/>
            </a:pPr>
            <a:endParaRPr lang="en-US" altLang="zh-CN" dirty="0" smtClean="0"/>
          </a:p>
          <a:p>
            <a:pPr eaLnBrk="1" hangingPunct="1">
              <a:defRPr/>
            </a:pPr>
            <a:r>
              <a:rPr lang="en-US" altLang="zh-CN" dirty="0" smtClean="0">
                <a:latin typeface="Times New Roman" pitchFamily="18" charset="0"/>
                <a:cs typeface="Times New Roman" pitchFamily="18" charset="0"/>
              </a:rPr>
              <a:t>Aristotle: the art form of Greek tragedy grew under the influence of Aeschylus, matured in the hands of Sophocles then began its precipitous decline with Euripides. </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5" name="Rectangle 5"/>
          <p:cNvSpPr>
            <a:spLocks noGrp="1" noRot="1" noChangeArrowheads="1"/>
          </p:cNvSpPr>
          <p:nvPr>
            <p:ph type="body" sz="half" idx="4294967295"/>
          </p:nvPr>
        </p:nvSpPr>
        <p:spPr>
          <a:xfrm>
            <a:off x="4572000" y="1196975"/>
            <a:ext cx="3927475" cy="4191000"/>
          </a:xfrm>
        </p:spPr>
        <p:txBody>
          <a:bodyPr>
            <a:normAutofit fontScale="92500" lnSpcReduction="10000"/>
          </a:bodyPr>
          <a:lstStyle/>
          <a:p>
            <a:pPr eaLnBrk="1" hangingPunct="1">
              <a:lnSpc>
                <a:spcPct val="80000"/>
              </a:lnSpc>
              <a:defRPr/>
            </a:pPr>
            <a:r>
              <a:rPr lang="en-US" altLang="zh-CN" sz="2400" b="1" dirty="0" smtClean="0">
                <a:latin typeface="Times New Roman" pitchFamily="18" charset="0"/>
              </a:rPr>
              <a:t>Aeschylus</a:t>
            </a:r>
            <a:r>
              <a:rPr lang="en-US" altLang="zh-CN" sz="2400" dirty="0" smtClean="0">
                <a:latin typeface="Times New Roman" pitchFamily="18" charset="0"/>
              </a:rPr>
              <a:t> </a:t>
            </a:r>
            <a:r>
              <a:rPr lang="en-US" altLang="zh-CN" sz="2400" dirty="0" err="1" smtClean="0">
                <a:latin typeface="Times New Roman" pitchFamily="18" charset="0"/>
              </a:rPr>
              <a:t>Αἰσχύλος</a:t>
            </a:r>
            <a:r>
              <a:rPr lang="en-US" altLang="zh-CN" sz="2400" dirty="0" smtClean="0">
                <a:latin typeface="Times New Roman" pitchFamily="18" charset="0"/>
              </a:rPr>
              <a:t>, </a:t>
            </a:r>
            <a:r>
              <a:rPr lang="en-US" altLang="zh-CN" sz="2400" i="1" dirty="0" err="1" smtClean="0">
                <a:latin typeface="Times New Roman" pitchFamily="18" charset="0"/>
              </a:rPr>
              <a:t>Aiskhulos</a:t>
            </a:r>
            <a:r>
              <a:rPr lang="en-US" altLang="zh-CN" sz="2400" dirty="0" smtClean="0">
                <a:latin typeface="Times New Roman" pitchFamily="18" charset="0"/>
              </a:rPr>
              <a:t>; c. 525/524 – c. 456/455 BC </a:t>
            </a:r>
          </a:p>
          <a:p>
            <a:pPr eaLnBrk="1" hangingPunct="1">
              <a:lnSpc>
                <a:spcPct val="80000"/>
              </a:lnSpc>
              <a:defRPr/>
            </a:pPr>
            <a:r>
              <a:rPr lang="en-US" altLang="zh-CN" sz="2400" dirty="0" smtClean="0">
                <a:latin typeface="Times New Roman" pitchFamily="18" charset="0"/>
              </a:rPr>
              <a:t>seven of estimated seventy to ninety plays of him survived</a:t>
            </a:r>
          </a:p>
          <a:p>
            <a:pPr eaLnBrk="1" hangingPunct="1">
              <a:lnSpc>
                <a:spcPct val="80000"/>
              </a:lnSpc>
              <a:defRPr/>
            </a:pPr>
            <a:r>
              <a:rPr lang="en-US" altLang="zh-CN" sz="2400" dirty="0" smtClean="0">
                <a:latin typeface="Times New Roman" pitchFamily="18" charset="0"/>
              </a:rPr>
              <a:t>Trilogies: </a:t>
            </a:r>
          </a:p>
          <a:p>
            <a:pPr eaLnBrk="1" hangingPunct="1">
              <a:lnSpc>
                <a:spcPct val="80000"/>
              </a:lnSpc>
              <a:defRPr/>
            </a:pPr>
            <a:r>
              <a:rPr lang="en-US" altLang="zh-CN" sz="2400" i="1" dirty="0" smtClean="0">
                <a:latin typeface="Times New Roman" pitchFamily="18" charset="0"/>
              </a:rPr>
              <a:t>the </a:t>
            </a:r>
            <a:r>
              <a:rPr lang="en-US" altLang="zh-CN" sz="2400" i="1" dirty="0" err="1" smtClean="0">
                <a:latin typeface="Times New Roman" pitchFamily="18" charset="0"/>
              </a:rPr>
              <a:t>Oresteia</a:t>
            </a:r>
            <a:r>
              <a:rPr lang="en-US" altLang="zh-CN" sz="2400" i="1" dirty="0" smtClean="0">
                <a:latin typeface="Times New Roman" pitchFamily="18" charset="0"/>
              </a:rPr>
              <a:t> </a:t>
            </a:r>
          </a:p>
          <a:p>
            <a:pPr eaLnBrk="1" hangingPunct="1">
              <a:lnSpc>
                <a:spcPct val="80000"/>
              </a:lnSpc>
              <a:defRPr/>
            </a:pPr>
            <a:r>
              <a:rPr lang="en-US" altLang="zh-CN" sz="2400" i="1" dirty="0" smtClean="0">
                <a:latin typeface="Times New Roman" pitchFamily="18" charset="0"/>
              </a:rPr>
              <a:t>Seven against Thebes being the final play in an Oedipus trilogy, </a:t>
            </a:r>
          </a:p>
          <a:p>
            <a:pPr eaLnBrk="1" hangingPunct="1">
              <a:lnSpc>
                <a:spcPct val="80000"/>
              </a:lnSpc>
              <a:defRPr/>
            </a:pPr>
            <a:r>
              <a:rPr lang="en-US" altLang="zh-CN" sz="2400" i="1" dirty="0" smtClean="0">
                <a:latin typeface="Times New Roman" pitchFamily="18" charset="0"/>
              </a:rPr>
              <a:t>The Suppliants and Prometheus Bound each being the first play in a </a:t>
            </a:r>
            <a:r>
              <a:rPr lang="en-US" altLang="zh-CN" sz="2400" i="1" dirty="0" err="1" smtClean="0">
                <a:latin typeface="Times New Roman" pitchFamily="18" charset="0"/>
              </a:rPr>
              <a:t>Danaid</a:t>
            </a:r>
            <a:r>
              <a:rPr lang="en-US" altLang="zh-CN" sz="2400" i="1" dirty="0" smtClean="0">
                <a:latin typeface="Times New Roman" pitchFamily="18" charset="0"/>
              </a:rPr>
              <a:t> trilogy and Prometheus trilogy</a:t>
            </a:r>
            <a:r>
              <a:rPr lang="en-US" altLang="zh-CN" sz="2400" dirty="0" smtClean="0">
                <a:latin typeface="Times New Roman" pitchFamily="18" charset="0"/>
              </a:rPr>
              <a:t> </a:t>
            </a:r>
          </a:p>
        </p:txBody>
      </p:sp>
      <p:pic>
        <p:nvPicPr>
          <p:cNvPr id="69635" name="Picture 6" descr="Aischylos"/>
          <p:cNvPicPr>
            <a:picLocks noGrp="1" noChangeAspect="1" noChangeArrowheads="1"/>
          </p:cNvPicPr>
          <p:nvPr>
            <p:ph sz="half" idx="4294967295"/>
          </p:nvPr>
        </p:nvPicPr>
        <p:blipFill>
          <a:blip r:embed="rId2"/>
          <a:srcRect/>
          <a:stretch>
            <a:fillRect/>
          </a:stretch>
        </p:blipFill>
        <p:spPr>
          <a:xfrm>
            <a:off x="827088" y="1125538"/>
            <a:ext cx="3198812" cy="5135562"/>
          </a:xfr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descr="梭伦为雅典立法.jpg"/>
          <p:cNvPicPr>
            <a:picLocks noGrp="1" noChangeAspect="1"/>
          </p:cNvPicPr>
          <p:nvPr>
            <p:ph idx="4294967295"/>
          </p:nvPr>
        </p:nvPicPr>
        <p:blipFill>
          <a:blip r:embed="rId2" cstate="print"/>
          <a:stretch>
            <a:fillRect/>
          </a:stretch>
        </p:blipFill>
        <p:spPr>
          <a:xfrm>
            <a:off x="428596" y="642918"/>
            <a:ext cx="7769225" cy="5761037"/>
          </a:xfrm>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85000" lnSpcReduction="20000"/>
          </a:bodyPr>
          <a:lstStyle/>
          <a:p>
            <a:r>
              <a:rPr lang="en-US" dirty="0" smtClean="0">
                <a:latin typeface="Times New Roman" pitchFamily="18" charset="0"/>
                <a:cs typeface="Times New Roman" pitchFamily="18" charset="0"/>
              </a:rPr>
              <a:t>The first of the great tragedian poets was Aeschylus (c. 525 - c. 456 BCE). Innovative, he added a second actor for minor parts and by including more dialogue into his plays, he squeezed more drama from the age-old stories so familiar to his audience. As plays were submitted for competition in groups of four (three tragedies and a </a:t>
            </a:r>
            <a:r>
              <a:rPr lang="en-US" b="1" dirty="0" smtClean="0">
                <a:latin typeface="Times New Roman" pitchFamily="18" charset="0"/>
                <a:cs typeface="Times New Roman" pitchFamily="18" charset="0"/>
              </a:rPr>
              <a:t>satyr-</a:t>
            </a:r>
            <a:r>
              <a:rPr lang="en-US" dirty="0" smtClean="0">
                <a:latin typeface="Times New Roman" pitchFamily="18" charset="0"/>
                <a:cs typeface="Times New Roman" pitchFamily="18" charset="0"/>
              </a:rPr>
              <a:t>play</a:t>
            </a:r>
            <a:r>
              <a:rPr lang="en-US" dirty="0" smtClean="0">
                <a:latin typeface="Times New Roman" pitchFamily="18" charset="0"/>
                <a:cs typeface="Times New Roman" pitchFamily="18" charset="0"/>
              </a:rPr>
              <a:t>), Aeschylus often carried on a theme between plays, creating sequels. One such trilogy is </a:t>
            </a:r>
            <a:r>
              <a:rPr lang="en-US" b="1" i="1" dirty="0" smtClean="0">
                <a:latin typeface="Times New Roman" pitchFamily="18" charset="0"/>
                <a:cs typeface="Times New Roman" pitchFamily="18" charset="0"/>
              </a:rPr>
              <a:t>Agamemnon</a:t>
            </a:r>
            <a:r>
              <a:rPr lang="en-US" dirty="0" smtClean="0">
                <a:latin typeface="Times New Roman" pitchFamily="18" charset="0"/>
                <a:cs typeface="Times New Roman" pitchFamily="18" charset="0"/>
              </a:rPr>
              <a:t>, </a:t>
            </a:r>
            <a:r>
              <a:rPr lang="en-US" i="1" dirty="0" smtClean="0">
                <a:latin typeface="Times New Roman" pitchFamily="18" charset="0"/>
                <a:cs typeface="Times New Roman" pitchFamily="18" charset="0"/>
              </a:rPr>
              <a:t>The </a:t>
            </a:r>
            <a:r>
              <a:rPr lang="en-US" b="1" i="1" dirty="0" smtClean="0">
                <a:latin typeface="Times New Roman" pitchFamily="18" charset="0"/>
                <a:cs typeface="Times New Roman" pitchFamily="18" charset="0"/>
              </a:rPr>
              <a:t>Libation </a:t>
            </a:r>
            <a:r>
              <a:rPr lang="en-US" b="1" i="1" dirty="0" smtClean="0">
                <a:latin typeface="Times New Roman" pitchFamily="18" charset="0"/>
                <a:cs typeface="Times New Roman" pitchFamily="18" charset="0"/>
              </a:rPr>
              <a:t>Bearers</a:t>
            </a:r>
            <a:r>
              <a:rPr lang="en-US" dirty="0" smtClean="0">
                <a:latin typeface="Times New Roman" pitchFamily="18" charset="0"/>
                <a:cs typeface="Times New Roman" pitchFamily="18" charset="0"/>
              </a:rPr>
              <a:t> (or </a:t>
            </a:r>
            <a:r>
              <a:rPr lang="en-US" i="1" dirty="0" err="1" smtClean="0">
                <a:latin typeface="Times New Roman" pitchFamily="18" charset="0"/>
                <a:cs typeface="Times New Roman" pitchFamily="18" charset="0"/>
              </a:rPr>
              <a:t>Cheoephori</a:t>
            </a:r>
            <a:r>
              <a:rPr lang="en-US" dirty="0" smtClean="0">
                <a:latin typeface="Times New Roman" pitchFamily="18" charset="0"/>
                <a:cs typeface="Times New Roman" pitchFamily="18" charset="0"/>
              </a:rPr>
              <a:t>), and </a:t>
            </a:r>
            <a:r>
              <a:rPr lang="en-US" i="1" dirty="0" smtClean="0">
                <a:latin typeface="Times New Roman" pitchFamily="18" charset="0"/>
                <a:cs typeface="Times New Roman" pitchFamily="18" charset="0"/>
              </a:rPr>
              <a:t>The </a:t>
            </a:r>
            <a:r>
              <a:rPr lang="en-US" b="1" i="1" dirty="0" smtClean="0">
                <a:latin typeface="Times New Roman" pitchFamily="18" charset="0"/>
                <a:cs typeface="Times New Roman" pitchFamily="18" charset="0"/>
              </a:rPr>
              <a:t>Furies</a:t>
            </a:r>
            <a:r>
              <a:rPr lang="en-US" dirty="0" smtClean="0">
                <a:latin typeface="Times New Roman" pitchFamily="18" charset="0"/>
                <a:cs typeface="Times New Roman" pitchFamily="18" charset="0"/>
              </a:rPr>
              <a:t> (or </a:t>
            </a:r>
            <a:r>
              <a:rPr lang="en-US" i="1" dirty="0" err="1" smtClean="0">
                <a:latin typeface="Times New Roman" pitchFamily="18" charset="0"/>
                <a:cs typeface="Times New Roman" pitchFamily="18" charset="0"/>
              </a:rPr>
              <a:t>Eumenides</a:t>
            </a:r>
            <a:r>
              <a:rPr lang="en-US" dirty="0" smtClean="0">
                <a:latin typeface="Times New Roman" pitchFamily="18" charset="0"/>
                <a:cs typeface="Times New Roman" pitchFamily="18" charset="0"/>
              </a:rPr>
              <a:t>) known collectively as the </a:t>
            </a:r>
            <a:r>
              <a:rPr lang="en-US" i="1" dirty="0" err="1" smtClean="0">
                <a:latin typeface="Times New Roman" pitchFamily="18" charset="0"/>
                <a:cs typeface="Times New Roman" pitchFamily="18" charset="0"/>
              </a:rPr>
              <a:t>Oresteia</a:t>
            </a:r>
            <a:r>
              <a:rPr lang="en-US" dirty="0" smtClean="0">
                <a:latin typeface="Times New Roman" pitchFamily="18" charset="0"/>
                <a:cs typeface="Times New Roman" pitchFamily="18" charset="0"/>
              </a:rPr>
              <a:t>. Aeschylus is said to have described his work, consisting of at least 70 plays of which six or seven survive, as 'morsels from the feast of </a:t>
            </a:r>
            <a:r>
              <a:rPr lang="en-US" b="1" dirty="0" smtClean="0">
                <a:latin typeface="Times New Roman" pitchFamily="18" charset="0"/>
                <a:cs typeface="Times New Roman" pitchFamily="18" charset="0"/>
              </a:rPr>
              <a:t>Homer</a:t>
            </a:r>
            <a:r>
              <a:rPr lang="en-US" dirty="0"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内容占位符 3" descr="The_Genealogy_of_Orestes.jpg"/>
          <p:cNvPicPr>
            <a:picLocks noChangeAspect="1"/>
          </p:cNvPicPr>
          <p:nvPr/>
        </p:nvPicPr>
        <p:blipFill>
          <a:blip r:embed="rId2"/>
          <a:srcRect/>
          <a:stretch>
            <a:fillRect/>
          </a:stretch>
        </p:blipFill>
        <p:spPr bwMode="auto">
          <a:xfrm>
            <a:off x="1143000" y="1357313"/>
            <a:ext cx="6729413" cy="4457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rrowheads="1"/>
          </p:cNvSpPr>
          <p:nvPr>
            <p:ph type="title"/>
          </p:nvPr>
        </p:nvSpPr>
        <p:spPr/>
        <p:txBody>
          <a:bodyPr/>
          <a:lstStyle/>
          <a:p>
            <a:pPr eaLnBrk="1" hangingPunct="1">
              <a:defRPr/>
            </a:pPr>
            <a:r>
              <a:rPr lang="en-US" altLang="zh-CN" i="1" smtClean="0"/>
              <a:t>The Oresteia</a:t>
            </a:r>
            <a:r>
              <a:rPr lang="en-US" altLang="zh-CN" smtClean="0"/>
              <a:t> </a:t>
            </a:r>
          </a:p>
        </p:txBody>
      </p:sp>
      <p:sp>
        <p:nvSpPr>
          <p:cNvPr id="51203" name="Rectangle 3"/>
          <p:cNvSpPr>
            <a:spLocks noGrp="1" noRot="1" noChangeArrowheads="1"/>
          </p:cNvSpPr>
          <p:nvPr>
            <p:ph type="body" idx="1"/>
          </p:nvPr>
        </p:nvSpPr>
        <p:spPr/>
        <p:txBody>
          <a:bodyPr>
            <a:normAutofit lnSpcReduction="10000"/>
          </a:bodyPr>
          <a:lstStyle/>
          <a:p>
            <a:pPr eaLnBrk="1" hangingPunct="1">
              <a:lnSpc>
                <a:spcPct val="80000"/>
              </a:lnSpc>
              <a:defRPr/>
            </a:pPr>
            <a:r>
              <a:rPr lang="en-US" altLang="zh-CN" sz="2400" b="1" i="1" dirty="0" smtClean="0">
                <a:latin typeface="Times New Roman" pitchFamily="18" charset="0"/>
              </a:rPr>
              <a:t>Agamemnon</a:t>
            </a:r>
            <a:endParaRPr lang="en-US" altLang="zh-CN" sz="2400" b="1" dirty="0" smtClean="0">
              <a:latin typeface="Times New Roman" pitchFamily="18" charset="0"/>
            </a:endParaRPr>
          </a:p>
          <a:p>
            <a:pPr eaLnBrk="1" hangingPunct="1">
              <a:lnSpc>
                <a:spcPct val="80000"/>
              </a:lnSpc>
              <a:defRPr/>
            </a:pPr>
            <a:r>
              <a:rPr lang="en-US" altLang="zh-CN" sz="2400" dirty="0" smtClean="0">
                <a:latin typeface="Times New Roman" pitchFamily="18" charset="0"/>
              </a:rPr>
              <a:t>Aeschylus begins in Greece describing the return of king Agamemnon from his victory in the Trojan War, from the perspective of the towns people (the Chorus) and his wife, Clytemnestra. However, dark </a:t>
            </a:r>
            <a:r>
              <a:rPr lang="en-US" altLang="zh-CN" sz="2400" dirty="0" err="1" smtClean="0">
                <a:latin typeface="Times New Roman" pitchFamily="18" charset="0"/>
              </a:rPr>
              <a:t>foreshadowings</a:t>
            </a:r>
            <a:r>
              <a:rPr lang="en-US" altLang="zh-CN" sz="2400" dirty="0" smtClean="0">
                <a:latin typeface="Times New Roman" pitchFamily="18" charset="0"/>
              </a:rPr>
              <a:t> build to the death of the king at the hands of his wife, who was angry at his sacrifice of their daughter Iphigenia, killed so the Gods would stop a storm hindering the Greek fleet in the war. She was also unhappy at his keeping of the Trojan prophetess Cassandra as a concubine. Cassandra foretells of the murder of Agamemnon, and of herself, to the assembled townsfolk, who are horrified. She then enters the palace knowing that she cannot avoid her fate. The ending of the play includes a prediction of the return of Orestes, son of Agamemnon, who will seek to avenge his father. </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Times New Roman" pitchFamily="18" charset="0"/>
                <a:cs typeface="Times New Roman" pitchFamily="18" charset="0"/>
              </a:rPr>
              <a:t>The Curse of </a:t>
            </a:r>
            <a:r>
              <a:rPr lang="en-US" altLang="zh-CN" sz="3600" dirty="0" err="1" smtClean="0">
                <a:latin typeface="Times New Roman" pitchFamily="18" charset="0"/>
                <a:cs typeface="Times New Roman" pitchFamily="18" charset="0"/>
              </a:rPr>
              <a:t>Atreus</a:t>
            </a:r>
            <a:r>
              <a:rPr lang="en-US" altLang="zh-CN" sz="3600" dirty="0" smtClean="0">
                <a:latin typeface="Times New Roman" pitchFamily="18" charset="0"/>
                <a:cs typeface="Times New Roman" pitchFamily="18" charset="0"/>
              </a:rPr>
              <a:t>’ Family</a:t>
            </a:r>
            <a:r>
              <a:rPr lang="en-US" altLang="zh-CN" dirty="0" smtClean="0"/>
              <a:t/>
            </a:r>
            <a:br>
              <a:rPr lang="en-US" altLang="zh-CN" dirty="0" smtClean="0"/>
            </a:br>
            <a:r>
              <a:rPr lang="en-US" sz="3600" dirty="0" smtClean="0">
                <a:latin typeface="Times New Roman" pitchFamily="18" charset="0"/>
                <a:cs typeface="Times New Roman" pitchFamily="18" charset="0"/>
              </a:rPr>
              <a:t> ἀ-, "no" and </a:t>
            </a:r>
            <a:r>
              <a:rPr lang="en-US" sz="3600" dirty="0" err="1" smtClean="0">
                <a:latin typeface="Times New Roman" pitchFamily="18" charset="0"/>
                <a:cs typeface="Times New Roman" pitchFamily="18" charset="0"/>
              </a:rPr>
              <a:t>τρέω</a:t>
            </a:r>
            <a:r>
              <a:rPr lang="en-US" sz="3600" dirty="0" smtClean="0">
                <a:latin typeface="Times New Roman" pitchFamily="18" charset="0"/>
                <a:cs typeface="Times New Roman" pitchFamily="18" charset="0"/>
              </a:rPr>
              <a:t>, "tremble", "fearless", </a:t>
            </a:r>
            <a:endParaRPr lang="zh-CN" altLang="en-US" sz="3600" dirty="0">
              <a:latin typeface="Times New Roman" pitchFamily="18" charset="0"/>
              <a:cs typeface="Times New Roman" pitchFamily="18" charset="0"/>
            </a:endParaRPr>
          </a:p>
        </p:txBody>
      </p:sp>
      <p:pic>
        <p:nvPicPr>
          <p:cNvPr id="4" name="内容占位符 3" descr="The_Genealogy_of_Orestes.jpg"/>
          <p:cNvPicPr>
            <a:picLocks noGrp="1" noChangeAspect="1"/>
          </p:cNvPicPr>
          <p:nvPr>
            <p:ph idx="1"/>
          </p:nvPr>
        </p:nvPicPr>
        <p:blipFill>
          <a:blip r:embed="rId2" cstate="print"/>
          <a:stretch>
            <a:fillRect/>
          </a:stretch>
        </p:blipFill>
        <p:spPr>
          <a:xfrm>
            <a:off x="1142976" y="1571612"/>
            <a:ext cx="6729413" cy="4457700"/>
          </a:xfr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阿伽门农家谱.jpeg"/>
          <p:cNvPicPr>
            <a:picLocks noGrp="1" noChangeAspect="1"/>
          </p:cNvPicPr>
          <p:nvPr>
            <p:ph idx="1"/>
          </p:nvPr>
        </p:nvPicPr>
        <p:blipFill>
          <a:blip r:embed="rId2" cstate="print"/>
          <a:stretch>
            <a:fillRect/>
          </a:stretch>
        </p:blipFill>
        <p:spPr>
          <a:xfrm>
            <a:off x="500034" y="928670"/>
            <a:ext cx="8129684" cy="4525963"/>
          </a:xfr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85000" lnSpcReduction="20000"/>
          </a:bodyPr>
          <a:lstStyle/>
          <a:p>
            <a:r>
              <a:rPr lang="en-US" b="1" dirty="0" smtClean="0">
                <a:latin typeface="Times New Roman" pitchFamily="18" charset="0"/>
                <a:cs typeface="Times New Roman" pitchFamily="18" charset="0"/>
              </a:rPr>
              <a:t>King Tantalus </a:t>
            </a:r>
            <a:r>
              <a:rPr lang="en-US" dirty="0" smtClean="0">
                <a:latin typeface="Times New Roman" pitchFamily="18" charset="0"/>
                <a:cs typeface="Times New Roman" pitchFamily="18" charset="0"/>
              </a:rPr>
              <a:t>was beloved by the gods, who came to dine with him at his home on earth. But out of secretly held spite against the immortals, Tantalus murdered his son and fed the Olympians cooked human flesh. But the gods were not fooled. They brought the boy back to life and punished Tantalus by placing him in </a:t>
            </a:r>
            <a:r>
              <a:rPr lang="en-US" dirty="0" err="1" smtClean="0">
                <a:latin typeface="Times New Roman" pitchFamily="18" charset="0"/>
                <a:cs typeface="Times New Roman" pitchFamily="18" charset="0"/>
              </a:rPr>
              <a:t>Tartarus</a:t>
            </a:r>
            <a:r>
              <a:rPr lang="en-US" dirty="0" smtClean="0">
                <a:latin typeface="Times New Roman" pitchFamily="18" charset="0"/>
                <a:cs typeface="Times New Roman" pitchFamily="18" charset="0"/>
              </a:rPr>
              <a:t>, the Underworld. There he stands in a pool of water that evaporates when he leans down to take a drink. Above him is a vine blooming with fruit that the wind moves out of reach whenever he reaches up to take a bite. Tantalus’ punishment gave us the English word “tantalizing.”</a:t>
            </a:r>
            <a:endParaRPr lang="zh-CN" alt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Tantalus and </a:t>
            </a:r>
            <a:r>
              <a:rPr lang="en-US" altLang="zh-CN" dirty="0" err="1" smtClean="0">
                <a:latin typeface="Times New Roman" pitchFamily="18" charset="0"/>
                <a:cs typeface="Times New Roman" pitchFamily="18" charset="0"/>
              </a:rPr>
              <a:t>Pelops</a:t>
            </a:r>
            <a:r>
              <a:rPr lang="en-US" altLang="zh-CN" dirty="0" smtClean="0"/>
              <a:t> </a:t>
            </a:r>
            <a:endParaRPr lang="zh-CN" altLang="en-US" dirty="0"/>
          </a:p>
        </p:txBody>
      </p:sp>
      <p:pic>
        <p:nvPicPr>
          <p:cNvPr id="4" name="内容占位符 3" descr="坦塔罗斯.jpg"/>
          <p:cNvPicPr>
            <a:picLocks noGrp="1" noChangeAspect="1"/>
          </p:cNvPicPr>
          <p:nvPr>
            <p:ph sz="half" idx="1"/>
          </p:nvPr>
        </p:nvPicPr>
        <p:blipFill>
          <a:blip r:embed="rId2" cstate="print"/>
          <a:stretch>
            <a:fillRect/>
          </a:stretch>
        </p:blipFill>
        <p:spPr>
          <a:xfrm>
            <a:off x="0" y="1571612"/>
            <a:ext cx="3346118" cy="4525963"/>
          </a:xfrm>
        </p:spPr>
      </p:pic>
      <p:pic>
        <p:nvPicPr>
          <p:cNvPr id="8" name="内容占位符 7" descr="佩洛普斯娶亲.jpeg"/>
          <p:cNvPicPr>
            <a:picLocks noGrp="1" noChangeAspect="1"/>
          </p:cNvPicPr>
          <p:nvPr>
            <p:ph sz="half" idx="2"/>
          </p:nvPr>
        </p:nvPicPr>
        <p:blipFill>
          <a:blip r:embed="rId3" cstate="print"/>
          <a:stretch>
            <a:fillRect/>
          </a:stretch>
        </p:blipFill>
        <p:spPr>
          <a:xfrm>
            <a:off x="3500430" y="1807026"/>
            <a:ext cx="5643570" cy="3442578"/>
          </a:xfr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latin typeface="Times New Roman" pitchFamily="18" charset="0"/>
                <a:cs typeface="Times New Roman" pitchFamily="18" charset="0"/>
              </a:rPr>
              <a:t>The rebirth of </a:t>
            </a:r>
            <a:r>
              <a:rPr lang="en-US" altLang="zh-CN" dirty="0" err="1" smtClean="0">
                <a:latin typeface="Times New Roman" pitchFamily="18" charset="0"/>
                <a:cs typeface="Times New Roman" pitchFamily="18" charset="0"/>
              </a:rPr>
              <a:t>Pelops</a:t>
            </a:r>
            <a:endParaRPr lang="zh-CN" altLang="en-US" dirty="0">
              <a:latin typeface="Times New Roman" pitchFamily="18" charset="0"/>
              <a:cs typeface="Times New Roman" pitchFamily="18" charset="0"/>
            </a:endParaRPr>
          </a:p>
        </p:txBody>
      </p:sp>
      <p:pic>
        <p:nvPicPr>
          <p:cNvPr id="7" name="内容占位符 6" descr="佩罗普斯的复活.png"/>
          <p:cNvPicPr>
            <a:picLocks noGrp="1" noChangeAspect="1"/>
          </p:cNvPicPr>
          <p:nvPr>
            <p:ph sz="half" idx="1"/>
          </p:nvPr>
        </p:nvPicPr>
        <p:blipFill>
          <a:blip r:embed="rId2" cstate="print"/>
          <a:stretch>
            <a:fillRect/>
          </a:stretch>
        </p:blipFill>
        <p:spPr>
          <a:xfrm>
            <a:off x="500033" y="1857364"/>
            <a:ext cx="4242077" cy="3571900"/>
          </a:xfrm>
        </p:spPr>
      </p:pic>
      <p:sp>
        <p:nvSpPr>
          <p:cNvPr id="4" name="内容占位符 3"/>
          <p:cNvSpPr>
            <a:spLocks noGrp="1"/>
          </p:cNvSpPr>
          <p:nvPr>
            <p:ph sz="half" idx="2"/>
          </p:nvPr>
        </p:nvSpPr>
        <p:spPr>
          <a:xfrm>
            <a:off x="4714876" y="1785926"/>
            <a:ext cx="4038600" cy="4525963"/>
          </a:xfrm>
        </p:spPr>
        <p:txBody>
          <a:bodyPr>
            <a:normAutofit/>
          </a:bodyPr>
          <a:lstStyle/>
          <a:p>
            <a:r>
              <a:rPr lang="en-US" b="1" dirty="0" err="1" smtClean="0">
                <a:latin typeface="Times New Roman" pitchFamily="18" charset="0"/>
                <a:cs typeface="Times New Roman" pitchFamily="18" charset="0"/>
              </a:rPr>
              <a:t>Pelops</a:t>
            </a:r>
            <a:r>
              <a:rPr lang="en-US" dirty="0" smtClean="0">
                <a:latin typeface="Times New Roman" pitchFamily="18" charset="0"/>
                <a:cs typeface="Times New Roman" pitchFamily="18" charset="0"/>
              </a:rPr>
              <a:t> was the father and older member of the Royal House of the </a:t>
            </a:r>
            <a:r>
              <a:rPr lang="en-US" dirty="0" err="1" smtClean="0">
                <a:latin typeface="Times New Roman" pitchFamily="18" charset="0"/>
                <a:cs typeface="Times New Roman" pitchFamily="18" charset="0"/>
              </a:rPr>
              <a:t>Atreids</a:t>
            </a:r>
            <a:r>
              <a:rPr lang="en-US" dirty="0" smtClean="0">
                <a:latin typeface="Times New Roman" pitchFamily="18" charset="0"/>
                <a:cs typeface="Times New Roman" pitchFamily="18" charset="0"/>
              </a:rPr>
              <a:t>, ruling the area of Mycenae, Argos and Tiryns in the Peloponnese Peninsula.</a:t>
            </a:r>
          </a:p>
          <a:p>
            <a:endParaRPr lang="zh-CN" altLang="en-US" dirty="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77500" lnSpcReduction="20000"/>
          </a:bodyPr>
          <a:lstStyle/>
          <a:p>
            <a:pPr algn="just"/>
            <a:r>
              <a:rPr lang="en-US" dirty="0" smtClean="0">
                <a:latin typeface="Times New Roman" pitchFamily="18" charset="0"/>
                <a:cs typeface="Times New Roman" pitchFamily="18" charset="0"/>
              </a:rPr>
              <a:t>A curse, said to have been pronounced by </a:t>
            </a:r>
            <a:r>
              <a:rPr lang="en-US" dirty="0" err="1" smtClean="0">
                <a:latin typeface="Times New Roman" pitchFamily="18" charset="0"/>
                <a:cs typeface="Times New Roman" pitchFamily="18" charset="0"/>
              </a:rPr>
              <a:t>Myrtilus</a:t>
            </a:r>
            <a:r>
              <a:rPr lang="en-US" dirty="0" smtClean="0">
                <a:latin typeface="Times New Roman" pitchFamily="18" charset="0"/>
                <a:cs typeface="Times New Roman" pitchFamily="18" charset="0"/>
              </a:rPr>
              <a:t>, plagued the descendants of </a:t>
            </a:r>
            <a:r>
              <a:rPr lang="en-US" dirty="0" err="1" smtClean="0">
                <a:latin typeface="Times New Roman" pitchFamily="18" charset="0"/>
                <a:cs typeface="Times New Roman" pitchFamily="18" charset="0"/>
              </a:rPr>
              <a:t>Pelops</a:t>
            </a:r>
            <a:r>
              <a:rPr lang="en-US" dirty="0" smtClean="0">
                <a:latin typeface="Times New Roman" pitchFamily="18" charset="0"/>
                <a:cs typeface="Times New Roman" pitchFamily="18" charset="0"/>
              </a:rPr>
              <a:t>. His sons </a:t>
            </a:r>
            <a:r>
              <a:rPr lang="en-US" dirty="0" err="1" smtClean="0">
                <a:latin typeface="Times New Roman" pitchFamily="18" charset="0"/>
                <a:cs typeface="Times New Roman" pitchFamily="18" charset="0"/>
              </a:rPr>
              <a:t>Alcathous</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and Thyestes set upon a bloody course with the murder of their stepbrother </a:t>
            </a:r>
            <a:r>
              <a:rPr lang="en-US" dirty="0" err="1" smtClean="0">
                <a:latin typeface="Times New Roman" pitchFamily="18" charset="0"/>
                <a:cs typeface="Times New Roman" pitchFamily="18" charset="0"/>
              </a:rPr>
              <a:t>Chrysippus</a:t>
            </a:r>
            <a:r>
              <a:rPr lang="en-US" dirty="0" smtClean="0">
                <a:latin typeface="Times New Roman" pitchFamily="18" charset="0"/>
                <a:cs typeface="Times New Roman" pitchFamily="18" charset="0"/>
              </a:rPr>
              <a:t>, the son of </a:t>
            </a:r>
            <a:r>
              <a:rPr lang="en-US" dirty="0" err="1" smtClean="0">
                <a:latin typeface="Times New Roman" pitchFamily="18" charset="0"/>
                <a:cs typeface="Times New Roman" pitchFamily="18" charset="0"/>
              </a:rPr>
              <a:t>Pelops’s</a:t>
            </a:r>
            <a:r>
              <a:rPr lang="en-US" dirty="0" smtClean="0">
                <a:latin typeface="Times New Roman" pitchFamily="18" charset="0"/>
                <a:cs typeface="Times New Roman" pitchFamily="18" charset="0"/>
              </a:rPr>
              <a:t> union with a nymph. After the crime the three brothers fled their native city of Pisa; </a:t>
            </a:r>
            <a:r>
              <a:rPr lang="en-US" dirty="0" err="1" smtClean="0">
                <a:latin typeface="Times New Roman" pitchFamily="18" charset="0"/>
                <a:cs typeface="Times New Roman" pitchFamily="18" charset="0"/>
              </a:rPr>
              <a:t>Alcathous</a:t>
            </a:r>
            <a:r>
              <a:rPr lang="en-US" dirty="0" smtClean="0">
                <a:latin typeface="Times New Roman" pitchFamily="18" charset="0"/>
                <a:cs typeface="Times New Roman" pitchFamily="18" charset="0"/>
              </a:rPr>
              <a:t> went to Megara, and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and Thyestes stopped at Mycenae, where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became king. But Thyestes either contested </a:t>
            </a:r>
            <a:r>
              <a:rPr lang="en-US" dirty="0" err="1" smtClean="0">
                <a:latin typeface="Times New Roman" pitchFamily="18" charset="0"/>
                <a:cs typeface="Times New Roman" pitchFamily="18" charset="0"/>
              </a:rPr>
              <a:t>Atreus’s</a:t>
            </a:r>
            <a:r>
              <a:rPr lang="en-US" dirty="0" smtClean="0">
                <a:latin typeface="Times New Roman" pitchFamily="18" charset="0"/>
                <a:cs typeface="Times New Roman" pitchFamily="18" charset="0"/>
              </a:rPr>
              <a:t> right to rule or seduced </a:t>
            </a:r>
            <a:r>
              <a:rPr lang="en-US" dirty="0" err="1" smtClean="0">
                <a:latin typeface="Times New Roman" pitchFamily="18" charset="0"/>
                <a:cs typeface="Times New Roman" pitchFamily="18" charset="0"/>
              </a:rPr>
              <a:t>Atreus’s</a:t>
            </a:r>
            <a:r>
              <a:rPr lang="en-US" dirty="0" smtClean="0">
                <a:latin typeface="Times New Roman" pitchFamily="18" charset="0"/>
                <a:cs typeface="Times New Roman" pitchFamily="18" charset="0"/>
              </a:rPr>
              <a:t> wife, </a:t>
            </a:r>
            <a:r>
              <a:rPr lang="en-US" dirty="0" err="1" smtClean="0">
                <a:latin typeface="Times New Roman" pitchFamily="18" charset="0"/>
                <a:cs typeface="Times New Roman" pitchFamily="18" charset="0"/>
              </a:rPr>
              <a:t>Aërope</a:t>
            </a:r>
            <a:r>
              <a:rPr lang="en-US" dirty="0" smtClean="0">
                <a:latin typeface="Times New Roman" pitchFamily="18" charset="0"/>
                <a:cs typeface="Times New Roman" pitchFamily="18" charset="0"/>
              </a:rPr>
              <a:t>, and thus was driven from Mycenae. To avenge himself, Thyestes sent </a:t>
            </a:r>
            <a:r>
              <a:rPr lang="en-US" dirty="0" err="1" smtClean="0">
                <a:latin typeface="Times New Roman" pitchFamily="18" charset="0"/>
                <a:cs typeface="Times New Roman" pitchFamily="18" charset="0"/>
              </a:rPr>
              <a:t>Pleisthenes</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Atreus’s</a:t>
            </a:r>
            <a:r>
              <a:rPr lang="en-US" dirty="0" smtClean="0">
                <a:latin typeface="Times New Roman" pitchFamily="18" charset="0"/>
                <a:cs typeface="Times New Roman" pitchFamily="18" charset="0"/>
              </a:rPr>
              <a:t> son, whom Thyestes had brought up as his own and who does not figure in every version of the story), to kill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but the boy was himself slain, unrecognized by his father.</a:t>
            </a:r>
            <a:endParaRPr lang="zh-CN" altLang="en-US" dirty="0">
              <a:latin typeface="Times New Roman" pitchFamily="18" charset="0"/>
              <a:cs typeface="Times New Roman" pitchFamily="18" charset="0"/>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When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learned the identity of the boy, he recalled Thyestes to Mycenae in apparent reconciliation. At a banquet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served Thyestes the flesh of Thyestes’ own son (or sons), whom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had slain in vengeance for the death of </a:t>
            </a:r>
            <a:r>
              <a:rPr lang="en-US" dirty="0" err="1" smtClean="0">
                <a:latin typeface="Times New Roman" pitchFamily="18" charset="0"/>
                <a:cs typeface="Times New Roman" pitchFamily="18" charset="0"/>
              </a:rPr>
              <a:t>Pleisthenes</a:t>
            </a:r>
            <a:r>
              <a:rPr lang="en-US" dirty="0" smtClean="0">
                <a:latin typeface="Times New Roman" pitchFamily="18" charset="0"/>
                <a:cs typeface="Times New Roman" pitchFamily="18" charset="0"/>
              </a:rPr>
              <a:t>. Thyestes fled in horror to Sicyon; there he impregnated his own daughter </a:t>
            </a:r>
            <a:r>
              <a:rPr lang="en-US" dirty="0" err="1" smtClean="0">
                <a:latin typeface="Times New Roman" pitchFamily="18" charset="0"/>
                <a:cs typeface="Times New Roman" pitchFamily="18" charset="0"/>
              </a:rPr>
              <a:t>Pelopia</a:t>
            </a:r>
            <a:r>
              <a:rPr lang="en-US" dirty="0" smtClean="0">
                <a:latin typeface="Times New Roman" pitchFamily="18" charset="0"/>
                <a:cs typeface="Times New Roman" pitchFamily="18" charset="0"/>
              </a:rPr>
              <a:t> in the hope of raising one more son to avenge himself.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subsequently married </a:t>
            </a:r>
            <a:r>
              <a:rPr lang="en-US" dirty="0" err="1" smtClean="0">
                <a:latin typeface="Times New Roman" pitchFamily="18" charset="0"/>
                <a:cs typeface="Times New Roman" pitchFamily="18" charset="0"/>
              </a:rPr>
              <a:t>Pelopia</a:t>
            </a:r>
            <a:r>
              <a:rPr lang="en-US" dirty="0" smtClean="0">
                <a:latin typeface="Times New Roman" pitchFamily="18" charset="0"/>
                <a:cs typeface="Times New Roman" pitchFamily="18" charset="0"/>
              </a:rPr>
              <a:t>, and she afterward bore </a:t>
            </a:r>
            <a:r>
              <a:rPr lang="en-US" dirty="0" err="1" smtClean="0">
                <a:latin typeface="Times New Roman" pitchFamily="18" charset="0"/>
                <a:cs typeface="Times New Roman" pitchFamily="18" charset="0"/>
              </a:rPr>
              <a:t>Aegisthus</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believed this child to be his own, but </a:t>
            </a:r>
            <a:r>
              <a:rPr lang="en-US" dirty="0" err="1" smtClean="0">
                <a:latin typeface="Times New Roman" pitchFamily="18" charset="0"/>
                <a:cs typeface="Times New Roman" pitchFamily="18" charset="0"/>
              </a:rPr>
              <a:t>Aegisthus</a:t>
            </a:r>
            <a:r>
              <a:rPr lang="en-US" dirty="0" smtClean="0">
                <a:latin typeface="Times New Roman" pitchFamily="18" charset="0"/>
                <a:cs typeface="Times New Roman" pitchFamily="18" charset="0"/>
              </a:rPr>
              <a:t> was in fact the son of Thyestes.</a:t>
            </a:r>
            <a:endParaRPr lang="zh-CN" altLang="en-US" dirty="0">
              <a:latin typeface="Times New Roman" pitchFamily="18" charset="0"/>
              <a:cs typeface="Times New Roman"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428596" y="714356"/>
            <a:ext cx="8229600" cy="5268913"/>
          </a:xfrm>
        </p:spPr>
        <p:txBody>
          <a:bodyPr>
            <a:normAutofit fontScale="85000" lnSpcReduction="20000"/>
          </a:bodyPr>
          <a:lstStyle/>
          <a:p>
            <a:pPr fontAlgn="base"/>
            <a:r>
              <a:rPr lang="en-US" dirty="0" smtClean="0">
                <a:latin typeface="Times New Roman" pitchFamily="18" charset="0"/>
                <a:cs typeface="Times New Roman" pitchFamily="18" charset="0"/>
              </a:rPr>
              <a:t>First coming to prominence (c. 600 B.C.) for his patriotic exhortations when Athens was fighting a war against Megara for possession of Salamis, Solon was elected </a:t>
            </a:r>
            <a:r>
              <a:rPr lang="en-US" i="1" dirty="0" smtClean="0">
                <a:latin typeface="Times New Roman" pitchFamily="18" charset="0"/>
                <a:cs typeface="Times New Roman" pitchFamily="18" charset="0"/>
              </a:rPr>
              <a:t>eponymous archon</a:t>
            </a:r>
            <a:r>
              <a:rPr lang="en-US" dirty="0" smtClean="0">
                <a:latin typeface="Times New Roman" pitchFamily="18" charset="0"/>
                <a:cs typeface="Times New Roman" pitchFamily="18" charset="0"/>
              </a:rPr>
              <a:t> in 594/3 B.C. and perhaps, again, about 20 years later. Solon faced the daunting task of improving the condition of:</a:t>
            </a:r>
          </a:p>
          <a:p>
            <a:pPr fontAlgn="base"/>
            <a:r>
              <a:rPr lang="en-US" dirty="0" smtClean="0">
                <a:latin typeface="Times New Roman" pitchFamily="18" charset="0"/>
                <a:cs typeface="Times New Roman" pitchFamily="18" charset="0"/>
              </a:rPr>
              <a:t>1. debt-ridden farmers</a:t>
            </a:r>
          </a:p>
          <a:p>
            <a:pPr fontAlgn="base"/>
            <a:r>
              <a:rPr lang="en-US" dirty="0" smtClean="0">
                <a:latin typeface="Times New Roman" pitchFamily="18" charset="0"/>
                <a:cs typeface="Times New Roman" pitchFamily="18" charset="0"/>
              </a:rPr>
              <a:t>2 . laborers forced into bondage over debt, and</a:t>
            </a:r>
          </a:p>
          <a:p>
            <a:pPr fontAlgn="base"/>
            <a:r>
              <a:rPr lang="en-US" dirty="0" smtClean="0">
                <a:latin typeface="Times New Roman" pitchFamily="18" charset="0"/>
                <a:cs typeface="Times New Roman" pitchFamily="18" charset="0"/>
              </a:rPr>
              <a:t>3.  the middle classes who were excluded from government,</a:t>
            </a:r>
          </a:p>
          <a:p>
            <a:pPr fontAlgn="base"/>
            <a:r>
              <a:rPr lang="en-US" dirty="0" smtClean="0">
                <a:latin typeface="Times New Roman" pitchFamily="18" charset="0"/>
                <a:cs typeface="Times New Roman" pitchFamily="18" charset="0"/>
              </a:rPr>
              <a:t>while not alienating the increasingly wealthy landowners and aristocracy. Because of his reforming compromises and other legislation, posterity refers to him as Solon the lawgiver. </a:t>
            </a:r>
          </a:p>
          <a:p>
            <a:endParaRPr lang="zh-CN" alt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en-US" b="1" dirty="0" smtClean="0"/>
              <a:t>Agamemnon And Menelaus</a:t>
            </a:r>
            <a:endParaRPr lang="zh-CN" altLang="en-US" dirty="0"/>
          </a:p>
        </p:txBody>
      </p:sp>
      <p:sp>
        <p:nvSpPr>
          <p:cNvPr id="6" name="内容占位符 5"/>
          <p:cNvSpPr>
            <a:spLocks noGrp="1"/>
          </p:cNvSpPr>
          <p:nvPr>
            <p:ph idx="1"/>
          </p:nvPr>
        </p:nvSpPr>
        <p:spPr/>
        <p:txBody>
          <a:bodyPr/>
          <a:lstStyle/>
          <a:p>
            <a:r>
              <a:rPr lang="en-US" dirty="0" smtClean="0">
                <a:latin typeface="Times New Roman" pitchFamily="18" charset="0"/>
                <a:cs typeface="Times New Roman" pitchFamily="18" charset="0"/>
              </a:rPr>
              <a:t>The two sons of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left for </a:t>
            </a:r>
            <a:r>
              <a:rPr lang="en-US" dirty="0" err="1" smtClean="0">
                <a:latin typeface="Times New Roman" pitchFamily="18" charset="0"/>
                <a:cs typeface="Times New Roman" pitchFamily="18" charset="0"/>
              </a:rPr>
              <a:t>Sikyon</a:t>
            </a:r>
            <a:r>
              <a:rPr lang="en-US" dirty="0" smtClean="0">
                <a:latin typeface="Times New Roman" pitchFamily="18" charset="0"/>
                <a:cs typeface="Times New Roman" pitchFamily="18" charset="0"/>
              </a:rPr>
              <a:t> after their father died. Agamemnon got married to Clytemnestra, who murdered her husband Tantalus, the third son of Thyestes. Agamemnon became the king of Mycenae(Argos), while his brother Menelaus got married to the beautiful Helen, sister of Clytemnestra.</a:t>
            </a:r>
            <a:endParaRPr lang="zh-CN" altLang="en-US" dirty="0">
              <a:latin typeface="Times New Roman" pitchFamily="18" charset="0"/>
              <a:cs typeface="Times New Roman" pitchFamily="18" charset="0"/>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Clytaemnestra</a:t>
            </a:r>
            <a:endParaRPr lang="zh-CN" altLang="en-US" dirty="0">
              <a:latin typeface="Times New Roman" pitchFamily="18" charset="0"/>
              <a:cs typeface="Times New Roman" pitchFamily="18" charset="0"/>
            </a:endParaRPr>
          </a:p>
        </p:txBody>
      </p:sp>
      <p:pic>
        <p:nvPicPr>
          <p:cNvPr id="7" name="内容占位符 6" descr="800px-Clytemnestra_by_John_Collier,_1882.jpg"/>
          <p:cNvPicPr>
            <a:picLocks noGrp="1" noChangeAspect="1"/>
          </p:cNvPicPr>
          <p:nvPr>
            <p:ph sz="half" idx="2"/>
          </p:nvPr>
        </p:nvPicPr>
        <p:blipFill>
          <a:blip r:embed="rId2" cstate="print"/>
          <a:stretch>
            <a:fillRect/>
          </a:stretch>
        </p:blipFill>
        <p:spPr>
          <a:xfrm>
            <a:off x="6131712" y="1357298"/>
            <a:ext cx="3012288" cy="4525963"/>
          </a:xfrm>
        </p:spPr>
      </p:pic>
      <p:sp>
        <p:nvSpPr>
          <p:cNvPr id="5" name="内容占位符 4"/>
          <p:cNvSpPr>
            <a:spLocks noGrp="1"/>
          </p:cNvSpPr>
          <p:nvPr>
            <p:ph sz="half" idx="1"/>
          </p:nvPr>
        </p:nvSpPr>
        <p:spPr>
          <a:xfrm>
            <a:off x="0" y="1357298"/>
            <a:ext cx="5857884" cy="5500702"/>
          </a:xfrm>
        </p:spPr>
        <p:txBody>
          <a:bodyPr>
            <a:noAutofit/>
          </a:bodyPr>
          <a:lstStyle/>
          <a:p>
            <a:r>
              <a:rPr lang="en-US" sz="1800" dirty="0" smtClean="0">
                <a:latin typeface="Times New Roman" pitchFamily="18" charset="0"/>
                <a:cs typeface="Times New Roman" pitchFamily="18" charset="0"/>
              </a:rPr>
              <a:t>Daughter of </a:t>
            </a:r>
            <a:r>
              <a:rPr lang="en-US" sz="1800" dirty="0" err="1" smtClean="0">
                <a:latin typeface="Times New Roman" pitchFamily="18" charset="0"/>
                <a:cs typeface="Times New Roman" pitchFamily="18" charset="0"/>
              </a:rPr>
              <a:t>Tyndareus</a:t>
            </a:r>
            <a:r>
              <a:rPr lang="en-US" sz="1800" dirty="0" smtClean="0">
                <a:latin typeface="Times New Roman" pitchFamily="18" charset="0"/>
                <a:cs typeface="Times New Roman" pitchFamily="18" charset="0"/>
              </a:rPr>
              <a:t>, sister of Helen, and wife of Agamemnon. </a:t>
            </a:r>
            <a:r>
              <a:rPr lang="en-US" sz="1800" dirty="0" err="1" smtClean="0">
                <a:latin typeface="Times New Roman" pitchFamily="18" charset="0"/>
                <a:cs typeface="Times New Roman" pitchFamily="18" charset="0"/>
              </a:rPr>
              <a:t>Clytaemnestra</a:t>
            </a:r>
            <a:r>
              <a:rPr lang="en-US" sz="1800" dirty="0" smtClean="0">
                <a:latin typeface="Times New Roman" pitchFamily="18" charset="0"/>
                <a:cs typeface="Times New Roman" pitchFamily="18" charset="0"/>
              </a:rPr>
              <a:t> and her sister Helen married the brothers Agamemnon and Menelaus, respectively. </a:t>
            </a:r>
            <a:r>
              <a:rPr lang="en-US" sz="1800" dirty="0" err="1" smtClean="0">
                <a:latin typeface="Times New Roman" pitchFamily="18" charset="0"/>
                <a:cs typeface="Times New Roman" pitchFamily="18" charset="0"/>
              </a:rPr>
              <a:t>Clytaemnestra</a:t>
            </a:r>
            <a:r>
              <a:rPr lang="en-US" sz="1800" dirty="0" smtClean="0">
                <a:latin typeface="Times New Roman" pitchFamily="18" charset="0"/>
                <a:cs typeface="Times New Roman" pitchFamily="18" charset="0"/>
              </a:rPr>
              <a:t> controls the city of Argos while her husband is fighting at Troy for ten years, seething with anger about the death of her eldest daughter Iphigenia. Bold, aggressive, and cunning, she behaves like a man, dominating those around her, including the Chorus and even her own husband, when she convinces him to walk across the red carpet upon his return. With the help of </a:t>
            </a:r>
            <a:r>
              <a:rPr lang="en-US" sz="1800" dirty="0" err="1" smtClean="0">
                <a:latin typeface="Times New Roman" pitchFamily="18" charset="0"/>
                <a:cs typeface="Times New Roman" pitchFamily="18" charset="0"/>
              </a:rPr>
              <a:t>Aegisthus</a:t>
            </a:r>
            <a:r>
              <a:rPr lang="en-US" sz="1800" dirty="0" smtClean="0">
                <a:latin typeface="Times New Roman" pitchFamily="18" charset="0"/>
                <a:cs typeface="Times New Roman" pitchFamily="18" charset="0"/>
              </a:rPr>
              <a:t>, she plotted the bloody murder of her husband when he returns from the war, in order to avenge Iphigenia's death and punish him for his infidelity to her by making Cassandra his lover. She states afterwards that she and </a:t>
            </a:r>
            <a:r>
              <a:rPr lang="en-US" sz="1800" dirty="0" err="1" smtClean="0">
                <a:latin typeface="Times New Roman" pitchFamily="18" charset="0"/>
                <a:cs typeface="Times New Roman" pitchFamily="18" charset="0"/>
              </a:rPr>
              <a:t>Aegisthus</a:t>
            </a:r>
            <a:r>
              <a:rPr lang="en-US" sz="1800" dirty="0" smtClean="0">
                <a:latin typeface="Times New Roman" pitchFamily="18" charset="0"/>
                <a:cs typeface="Times New Roman" pitchFamily="18" charset="0"/>
              </a:rPr>
              <a:t> will now rule Argos, for her young son Orestes, also the next heir to the throne, has been sent away into exile.</a:t>
            </a:r>
            <a:endParaRPr lang="zh-CN" altLang="en-US" sz="1800" dirty="0">
              <a:latin typeface="Times New Roman" pitchFamily="18" charset="0"/>
              <a:cs typeface="Times New Roman" pitchFamily="18"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latin typeface="Times New Roman" pitchFamily="18" charset="0"/>
                <a:cs typeface="Times New Roman" pitchFamily="18" charset="0"/>
              </a:rPr>
              <a:t>The Agamemnon</a:t>
            </a:r>
            <a:endParaRPr lang="zh-CN" altLang="en-US" dirty="0">
              <a:latin typeface="Times New Roman" pitchFamily="18" charset="0"/>
              <a:cs typeface="Times New Roman" pitchFamily="18" charset="0"/>
            </a:endParaRPr>
          </a:p>
        </p:txBody>
      </p:sp>
      <p:pic>
        <p:nvPicPr>
          <p:cNvPr id="7" name="内容占位符 6" descr="阿伽门农.jpg"/>
          <p:cNvPicPr>
            <a:picLocks noGrp="1" noChangeAspect="1"/>
          </p:cNvPicPr>
          <p:nvPr>
            <p:ph idx="1"/>
          </p:nvPr>
        </p:nvPicPr>
        <p:blipFill>
          <a:blip r:embed="rId2" cstate="print"/>
          <a:stretch>
            <a:fillRect/>
          </a:stretch>
        </p:blipFill>
        <p:spPr>
          <a:xfrm>
            <a:off x="539433" y="1600200"/>
            <a:ext cx="8065133" cy="4525963"/>
          </a:xfr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latin typeface="Times New Roman" pitchFamily="18" charset="0"/>
                <a:cs typeface="Times New Roman" pitchFamily="18" charset="0"/>
              </a:rPr>
              <a:t>The Watchman</a:t>
            </a:r>
            <a:endParaRPr lang="zh-CN" altLang="en-US" dirty="0">
              <a:latin typeface="Times New Roman" pitchFamily="18" charset="0"/>
              <a:cs typeface="Times New Roman" pitchFamily="18" charset="0"/>
            </a:endParaRPr>
          </a:p>
        </p:txBody>
      </p:sp>
      <p:sp>
        <p:nvSpPr>
          <p:cNvPr id="5" name="内容占位符 4"/>
          <p:cNvSpPr>
            <a:spLocks noGrp="1"/>
          </p:cNvSpPr>
          <p:nvPr>
            <p:ph sz="half" idx="1"/>
          </p:nvPr>
        </p:nvSpPr>
        <p:spPr>
          <a:xfrm>
            <a:off x="0" y="1428736"/>
            <a:ext cx="4929190" cy="5072098"/>
          </a:xfrm>
        </p:spPr>
        <p:txBody>
          <a:bodyPr>
            <a:normAutofit fontScale="77500" lnSpcReduction="20000"/>
          </a:bodyPr>
          <a:lstStyle/>
          <a:p>
            <a:r>
              <a:rPr lang="en-US" altLang="zh-CN" dirty="0" smtClean="0">
                <a:latin typeface="Times New Roman" pitchFamily="18" charset="0"/>
                <a:cs typeface="Times New Roman" pitchFamily="18" charset="0"/>
              </a:rPr>
              <a:t>I pray the gods to quit me of my toils, To close the watch I keep, this livelong year; For as a watch-dog lying, not at rest, Propped on one arm, upon the palace-roof Of </a:t>
            </a:r>
            <a:r>
              <a:rPr lang="en-US" altLang="zh-CN" dirty="0" err="1" smtClean="0">
                <a:latin typeface="Times New Roman" pitchFamily="18" charset="0"/>
                <a:cs typeface="Times New Roman" pitchFamily="18" charset="0"/>
              </a:rPr>
              <a:t>Atreus</a:t>
            </a:r>
            <a:r>
              <a:rPr lang="en-US" altLang="zh-CN" dirty="0" smtClean="0">
                <a:latin typeface="Times New Roman" pitchFamily="18" charset="0"/>
                <a:cs typeface="Times New Roman" pitchFamily="18" charset="0"/>
              </a:rPr>
              <a:t>' race, too long, too well I know The starry conclave of the midnight sky, Too well, the </a:t>
            </a:r>
            <a:r>
              <a:rPr lang="en-US" altLang="zh-CN" dirty="0" err="1" smtClean="0">
                <a:latin typeface="Times New Roman" pitchFamily="18" charset="0"/>
                <a:cs typeface="Times New Roman" pitchFamily="18" charset="0"/>
              </a:rPr>
              <a:t>splendours</a:t>
            </a:r>
            <a:r>
              <a:rPr lang="en-US" altLang="zh-CN" dirty="0" smtClean="0">
                <a:latin typeface="Times New Roman" pitchFamily="18" charset="0"/>
                <a:cs typeface="Times New Roman" pitchFamily="18" charset="0"/>
              </a:rPr>
              <a:t> of the firmament, The lords of light, whose kingly aspect shows-What time they set or climb the sky in turn-The year's divisions, bringing frost or fire. And now, as ever, am I set to mark when shall stream up the glow of signal-flame, The bale-fire bright, and tell its Trojan tale-Troy town is </a:t>
            </a:r>
            <a:r>
              <a:rPr lang="en-US" altLang="zh-CN" dirty="0" err="1" smtClean="0">
                <a:latin typeface="Times New Roman" pitchFamily="18" charset="0"/>
                <a:cs typeface="Times New Roman" pitchFamily="18" charset="0"/>
              </a:rPr>
              <a:t>ta'en</a:t>
            </a:r>
            <a:r>
              <a:rPr lang="en-US" altLang="zh-CN" dirty="0" smtClean="0">
                <a:latin typeface="Times New Roman" pitchFamily="18" charset="0"/>
                <a:cs typeface="Times New Roman" pitchFamily="18" charset="0"/>
              </a:rPr>
              <a:t>: such issue holds in hope She in whose woman's breast beats heart of man.</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a:xfrm>
            <a:off x="4929190" y="1600200"/>
            <a:ext cx="3757610" cy="4525963"/>
          </a:xfrm>
        </p:spPr>
        <p:txBody>
          <a:bodyPr>
            <a:normAutofit fontScale="77500" lnSpcReduction="20000"/>
          </a:bodyPr>
          <a:lstStyle/>
          <a:p>
            <a:r>
              <a:rPr lang="zh-CN" altLang="en-US" dirty="0" smtClean="0"/>
              <a:t>我祈求众神解除我长年守望的辛苦，一年来我像一头狗似的，支着两肘趴在阿特瑞代（</a:t>
            </a:r>
            <a:r>
              <a:rPr lang="en-US" dirty="0" err="1" smtClean="0"/>
              <a:t>Atreidai</a:t>
            </a:r>
            <a:r>
              <a:rPr lang="zh-CN" altLang="en-US" dirty="0" smtClean="0"/>
              <a:t>）的屋顶上；这样，我认识了夜里聚会的群星，认识了那些闪烁的君王，他们在天空很显眼，给人们带来夏季和冬天。今夜里，我照常观望信号火炬</a:t>
            </a:r>
            <a:r>
              <a:rPr lang="en-US" altLang="zh-CN" dirty="0" smtClean="0"/>
              <a:t>——</a:t>
            </a:r>
            <a:r>
              <a:rPr lang="zh-CN" altLang="en-US" dirty="0" smtClean="0"/>
              <a:t>那火光将从特洛亚带来消息，报告那都城的陷落</a:t>
            </a:r>
            <a:r>
              <a:rPr lang="en-US" altLang="zh-CN" dirty="0" smtClean="0"/>
              <a:t>——</a:t>
            </a:r>
            <a:r>
              <a:rPr lang="zh-CN" altLang="en-US" dirty="0" smtClean="0"/>
              <a:t>因为一个有男人气魄，盼望胜利的女人是这样命令我的。</a:t>
            </a:r>
          </a:p>
          <a:p>
            <a:endParaRPr lang="zh-CN" altLang="en-US"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The Watchman</a:t>
            </a:r>
            <a:endParaRPr lang="zh-CN" altLang="en-US" dirty="0">
              <a:latin typeface="Times New Roman" pitchFamily="18" charset="0"/>
              <a:cs typeface="Times New Roman" pitchFamily="18" charset="0"/>
            </a:endParaRPr>
          </a:p>
        </p:txBody>
      </p:sp>
      <p:sp>
        <p:nvSpPr>
          <p:cNvPr id="3" name="内容占位符 2"/>
          <p:cNvSpPr>
            <a:spLocks noGrp="1"/>
          </p:cNvSpPr>
          <p:nvPr>
            <p:ph sz="half" idx="1"/>
          </p:nvPr>
        </p:nvSpPr>
        <p:spPr/>
        <p:txBody>
          <a:bodyPr>
            <a:normAutofit fontScale="77500" lnSpcReduction="20000"/>
          </a:bodyPr>
          <a:lstStyle/>
          <a:p>
            <a:r>
              <a:rPr lang="en-US" altLang="zh-CN" dirty="0" smtClean="0">
                <a:latin typeface="Times New Roman" pitchFamily="18" charset="0"/>
                <a:cs typeface="Times New Roman" pitchFamily="18" charset="0"/>
              </a:rPr>
              <a:t>Thus upon mine </a:t>
            </a:r>
            <a:r>
              <a:rPr lang="en-US" altLang="zh-CN" dirty="0" err="1" smtClean="0">
                <a:latin typeface="Times New Roman" pitchFamily="18" charset="0"/>
                <a:cs typeface="Times New Roman" pitchFamily="18" charset="0"/>
              </a:rPr>
              <a:t>unrestful</a:t>
            </a:r>
            <a:r>
              <a:rPr lang="en-US" altLang="zh-CN" dirty="0" smtClean="0">
                <a:latin typeface="Times New Roman" pitchFamily="18" charset="0"/>
                <a:cs typeface="Times New Roman" pitchFamily="18" charset="0"/>
              </a:rPr>
              <a:t> couch I lie, Bathed with the dews of night, unvisited By dreams-ah me!-for in the place of sleep Stands Fear as my familiar, and repels The soft repose that would mine eyelids seal.</a:t>
            </a:r>
          </a:p>
          <a:p>
            <a:r>
              <a:rPr lang="en-US" altLang="zh-CN" dirty="0" smtClean="0">
                <a:latin typeface="Times New Roman" pitchFamily="18" charset="0"/>
                <a:cs typeface="Times New Roman" pitchFamily="18" charset="0"/>
              </a:rPr>
              <a:t>And if at whiles, for the lost balm of sleep, I medicine my soul with melody Of trill or song-anon to tears I turn, Wailing the woe that broods upon this home, Not now by </a:t>
            </a:r>
            <a:r>
              <a:rPr lang="en-US" altLang="zh-CN" dirty="0" err="1" smtClean="0">
                <a:latin typeface="Times New Roman" pitchFamily="18" charset="0"/>
                <a:cs typeface="Times New Roman" pitchFamily="18" charset="0"/>
              </a:rPr>
              <a:t>honour</a:t>
            </a:r>
            <a:r>
              <a:rPr lang="en-US" altLang="zh-CN" dirty="0" smtClean="0">
                <a:latin typeface="Times New Roman" pitchFamily="18" charset="0"/>
                <a:cs typeface="Times New Roman" pitchFamily="18" charset="0"/>
              </a:rPr>
              <a:t> guided as of old-</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a:xfrm>
            <a:off x="4357686" y="1500174"/>
            <a:ext cx="4500562" cy="4525963"/>
          </a:xfrm>
        </p:spPr>
        <p:txBody>
          <a:bodyPr>
            <a:noAutofit/>
          </a:bodyPr>
          <a:lstStyle/>
          <a:p>
            <a:r>
              <a:rPr lang="zh-CN" altLang="en-US" dirty="0" smtClean="0"/>
              <a:t>当我躺在夜里不让我入睡的，给露水打湿了的这只榻上的时候</a:t>
            </a:r>
            <a:r>
              <a:rPr lang="en-US" altLang="zh-CN" dirty="0" smtClean="0"/>
              <a:t>——</a:t>
            </a:r>
            <a:r>
              <a:rPr lang="zh-CN" altLang="en-US" dirty="0" smtClean="0"/>
              <a:t>迷梦也不来拜望，因为恐惧代替睡眠站在旁边，使我不能紧闭着眼睛睡一睡</a:t>
            </a:r>
            <a:r>
              <a:rPr lang="en-US" altLang="zh-CN" dirty="0" smtClean="0"/>
              <a:t>——</a:t>
            </a:r>
            <a:r>
              <a:rPr lang="zh-CN" altLang="en-US" dirty="0" smtClean="0"/>
              <a:t>当我想唱唱歌，哼哼调子，挤一点歌汁来医治我的瞌睡病的时候，我就为这个家的不幸而悲叹，这个家料理得不像从前那样好了。</a:t>
            </a:r>
            <a:endParaRPr lang="zh-CN" altLang="en-US"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92500" lnSpcReduction="20000"/>
          </a:bodyPr>
          <a:lstStyle/>
          <a:p>
            <a:r>
              <a:rPr lang="en-US" altLang="zh-CN" dirty="0" smtClean="0">
                <a:latin typeface="Times New Roman" pitchFamily="18" charset="0"/>
                <a:cs typeface="Times New Roman" pitchFamily="18" charset="0"/>
              </a:rPr>
              <a:t>But now at last fair fall the welcome hour That sets me free, whenever the thick night glow With beacon-fire of hope deferred no more. All hail! A beacon-light is seen reddening the distant sky. Fire of the night, that brings my spirit day, Shedding on Argos light, and dance, and song,</a:t>
            </a:r>
          </a:p>
          <a:p>
            <a:r>
              <a:rPr lang="en-US" altLang="zh-CN" dirty="0" smtClean="0">
                <a:latin typeface="Times New Roman" pitchFamily="18" charset="0"/>
                <a:cs typeface="Times New Roman" pitchFamily="18" charset="0"/>
              </a:rPr>
              <a:t>Greetings to fortune, hail!</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92500" lnSpcReduction="20000"/>
          </a:bodyPr>
          <a:lstStyle/>
          <a:p>
            <a:r>
              <a:rPr lang="zh-CN" altLang="en-US" dirty="0" smtClean="0"/>
              <a:t>但愿此刻有火光在黑暗中出现，报告好消息，使我侥幸的摆脱这辛苦！</a:t>
            </a:r>
            <a:endParaRPr lang="en-US" altLang="zh-CN" dirty="0" smtClean="0"/>
          </a:p>
          <a:p>
            <a:r>
              <a:rPr lang="zh-CN" altLang="en-US" dirty="0" smtClean="0"/>
              <a:t>欢迎啊，火光，你在黑夜里放出白天的光亮，作为发动许多阿耳戈斯歌舞队的信号，庆祝这幸运！</a:t>
            </a:r>
          </a:p>
          <a:p>
            <a:endParaRPr lang="zh-CN" altLang="en-US"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sz="3600" dirty="0" smtClean="0">
                <a:latin typeface="Times New Roman" pitchFamily="18" charset="0"/>
                <a:cs typeface="Times New Roman" pitchFamily="18" charset="0"/>
              </a:rPr>
              <a:t>伊菲革涅亚的献祭</a:t>
            </a:r>
            <a:r>
              <a:rPr lang="en-US" altLang="zh-CN" sz="3600" dirty="0" smtClean="0">
                <a:latin typeface="Times New Roman" pitchFamily="18" charset="0"/>
                <a:cs typeface="Times New Roman" pitchFamily="18" charset="0"/>
              </a:rPr>
              <a:t/>
            </a:r>
            <a:br>
              <a:rPr lang="en-US" altLang="zh-CN" sz="3600" dirty="0" smtClean="0">
                <a:latin typeface="Times New Roman" pitchFamily="18" charset="0"/>
                <a:cs typeface="Times New Roman" pitchFamily="18" charset="0"/>
              </a:rPr>
            </a:br>
            <a:r>
              <a:rPr lang="en-US" altLang="zh-CN" sz="3600" dirty="0" smtClean="0">
                <a:latin typeface="Times New Roman" pitchFamily="18" charset="0"/>
                <a:cs typeface="Times New Roman" pitchFamily="18" charset="0"/>
              </a:rPr>
              <a:t>The Sacrifice of </a:t>
            </a:r>
            <a:r>
              <a:rPr lang="en-US" sz="3600" dirty="0" smtClean="0">
                <a:latin typeface="Times New Roman" pitchFamily="18" charset="0"/>
                <a:cs typeface="Times New Roman" pitchFamily="18" charset="0"/>
              </a:rPr>
              <a:t>Iphigenia</a:t>
            </a:r>
            <a:br>
              <a:rPr lang="en-US" sz="3600" dirty="0" smtClean="0">
                <a:latin typeface="Times New Roman" pitchFamily="18" charset="0"/>
                <a:cs typeface="Times New Roman" pitchFamily="18" charset="0"/>
              </a:rPr>
            </a:br>
            <a:endParaRPr lang="zh-CN" altLang="en-US" sz="3600" dirty="0">
              <a:latin typeface="Times New Roman" pitchFamily="18" charset="0"/>
              <a:cs typeface="Times New Roman" pitchFamily="18" charset="0"/>
            </a:endParaRPr>
          </a:p>
        </p:txBody>
      </p:sp>
      <p:pic>
        <p:nvPicPr>
          <p:cNvPr id="6" name="内容占位符 5" descr="The_Sacrifice_of_Iphigenia.jpg"/>
          <p:cNvPicPr>
            <a:picLocks noGrp="1" noChangeAspect="1"/>
          </p:cNvPicPr>
          <p:nvPr>
            <p:ph sz="half" idx="2"/>
          </p:nvPr>
        </p:nvPicPr>
        <p:blipFill>
          <a:blip r:embed="rId2" cstate="print"/>
          <a:stretch>
            <a:fillRect/>
          </a:stretch>
        </p:blipFill>
        <p:spPr>
          <a:xfrm>
            <a:off x="4857752" y="1214422"/>
            <a:ext cx="3657600" cy="4978908"/>
          </a:xfrm>
        </p:spPr>
      </p:pic>
      <p:pic>
        <p:nvPicPr>
          <p:cNvPr id="8" name="内容占位符 7" descr="Iphigenia_in_Tauris.jpg"/>
          <p:cNvPicPr>
            <a:picLocks noGrp="1" noChangeAspect="1"/>
          </p:cNvPicPr>
          <p:nvPr>
            <p:ph sz="half" idx="1"/>
          </p:nvPr>
        </p:nvPicPr>
        <p:blipFill>
          <a:blip r:embed="rId3" cstate="print"/>
          <a:stretch>
            <a:fillRect/>
          </a:stretch>
        </p:blipFill>
        <p:spPr>
          <a:xfrm>
            <a:off x="1000100" y="1142984"/>
            <a:ext cx="3413760" cy="5141976"/>
          </a:xfr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endParaRPr lang="zh-CN" altLang="en-US"/>
          </a:p>
        </p:txBody>
      </p:sp>
      <p:sp>
        <p:nvSpPr>
          <p:cNvPr id="6" name="内容占位符 5"/>
          <p:cNvSpPr>
            <a:spLocks noGrp="1"/>
          </p:cNvSpPr>
          <p:nvPr>
            <p:ph idx="1"/>
          </p:nvPr>
        </p:nvSpPr>
        <p:spPr/>
        <p:txBody>
          <a:bodyPr>
            <a:normAutofit fontScale="92500" lnSpcReduction="20000"/>
          </a:bodyPr>
          <a:lstStyle/>
          <a:p>
            <a:pPr algn="just"/>
            <a:r>
              <a:rPr lang="en-US" dirty="0" smtClean="0">
                <a:latin typeface="Times New Roman" pitchFamily="18" charset="0"/>
                <a:cs typeface="Times New Roman" pitchFamily="18" charset="0"/>
              </a:rPr>
              <a:t>In order for the Greek fleet to sail away to Troy, Agamemnon sacrifices Iphigenia, the Eldest daughter of Agamemnon and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to the goddess Artemis, much to his wife's utter disgust and total outrage. He had lured her to the place of sacrifice, called Aulis, by telling his wife that Iphigenia was going to be married to the Greek warrior Achilles.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uses similar deceptions to murder her husband ten years later in order to avenge her beloved daughter's death.</a:t>
            </a:r>
            <a:endParaRPr lang="zh-CN" altLang="en-US" dirty="0">
              <a:latin typeface="Times New Roman" pitchFamily="18" charset="0"/>
              <a:cs typeface="Times New Roman" pitchFamily="18" charset="0"/>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err="1" smtClean="0">
                <a:latin typeface="Times New Roman" pitchFamily="18" charset="0"/>
                <a:cs typeface="Times New Roman" pitchFamily="18" charset="0"/>
              </a:rPr>
              <a:t>Aegisthus</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92500" lnSpcReduction="10000"/>
          </a:bodyPr>
          <a:lstStyle/>
          <a:p>
            <a:r>
              <a:rPr lang="en-US" dirty="0" smtClean="0">
                <a:latin typeface="Times New Roman" pitchFamily="18" charset="0"/>
                <a:cs typeface="Times New Roman" pitchFamily="18" charset="0"/>
              </a:rPr>
              <a:t>Son of Thyestes; cousin of Agamemnon; lover of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Aegisthus</a:t>
            </a:r>
            <a:r>
              <a:rPr lang="en-US" dirty="0" smtClean="0">
                <a:latin typeface="Times New Roman" pitchFamily="18" charset="0"/>
                <a:cs typeface="Times New Roman" pitchFamily="18" charset="0"/>
              </a:rPr>
              <a:t> helps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to plot </a:t>
            </a:r>
            <a:r>
              <a:rPr lang="en-US" dirty="0" err="1" smtClean="0">
                <a:latin typeface="Times New Roman" pitchFamily="18" charset="0"/>
                <a:cs typeface="Times New Roman" pitchFamily="18" charset="0"/>
              </a:rPr>
              <a:t>Agammenon's</a:t>
            </a:r>
            <a:r>
              <a:rPr lang="en-US" dirty="0" smtClean="0">
                <a:latin typeface="Times New Roman" pitchFamily="18" charset="0"/>
                <a:cs typeface="Times New Roman" pitchFamily="18" charset="0"/>
              </a:rPr>
              <a:t> murder, although he does not commit the murder himself. Because a woman did the deed for him, the Chorus, considers him to be a coward and calls him a woman. </a:t>
            </a:r>
            <a:r>
              <a:rPr lang="en-US" dirty="0" err="1" smtClean="0">
                <a:latin typeface="Times New Roman" pitchFamily="18" charset="0"/>
                <a:cs typeface="Times New Roman" pitchFamily="18" charset="0"/>
              </a:rPr>
              <a:t>Aegisthus</a:t>
            </a:r>
            <a:r>
              <a:rPr lang="en-US" dirty="0" smtClean="0">
                <a:latin typeface="Times New Roman" pitchFamily="18" charset="0"/>
                <a:cs typeface="Times New Roman" pitchFamily="18" charset="0"/>
              </a:rPr>
              <a:t> avenges the murders of his siblings and the exile of his father, Thyestes, at the jealous hands of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by helping to kill </a:t>
            </a:r>
            <a:r>
              <a:rPr lang="en-US" dirty="0" err="1" smtClean="0">
                <a:latin typeface="Times New Roman" pitchFamily="18" charset="0"/>
                <a:cs typeface="Times New Roman" pitchFamily="18" charset="0"/>
              </a:rPr>
              <a:t>Atreus</a:t>
            </a:r>
            <a:r>
              <a:rPr lang="en-US" dirty="0" smtClean="0">
                <a:latin typeface="Times New Roman" pitchFamily="18" charset="0"/>
                <a:cs typeface="Times New Roman" pitchFamily="18" charset="0"/>
              </a:rPr>
              <a:t>' son, Agamemnon.</a:t>
            </a:r>
            <a:endParaRPr lang="zh-CN" altLang="en-US" dirty="0">
              <a:latin typeface="Times New Roman" pitchFamily="18" charset="0"/>
              <a:cs typeface="Times New Roman" pitchFamily="18" charset="0"/>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latin typeface="Times New Roman" pitchFamily="18" charset="0"/>
                <a:cs typeface="Times New Roman" pitchFamily="18" charset="0"/>
              </a:rPr>
              <a:t>The Text</a:t>
            </a:r>
            <a:endParaRPr lang="zh-CN" altLang="en-US" dirty="0">
              <a:latin typeface="Times New Roman" pitchFamily="18" charset="0"/>
              <a:cs typeface="Times New Roman" pitchFamily="18" charset="0"/>
            </a:endParaRPr>
          </a:p>
        </p:txBody>
      </p:sp>
      <p:sp>
        <p:nvSpPr>
          <p:cNvPr id="5" name="内容占位符 4"/>
          <p:cNvSpPr>
            <a:spLocks noGrp="1"/>
          </p:cNvSpPr>
          <p:nvPr>
            <p:ph sz="half" idx="1"/>
          </p:nvPr>
        </p:nvSpPr>
        <p:spPr/>
        <p:txBody>
          <a:bodyPr>
            <a:normAutofit fontScale="85000" lnSpcReduction="20000"/>
          </a:bodyPr>
          <a:lstStyle/>
          <a:p>
            <a:r>
              <a:rPr lang="en-US" altLang="zh-CN" dirty="0" err="1" smtClean="0">
                <a:latin typeface="Times New Roman" pitchFamily="18" charset="0"/>
                <a:cs typeface="Times New Roman" pitchFamily="18" charset="0"/>
              </a:rPr>
              <a:t>'Tis</a:t>
            </a:r>
            <a:r>
              <a:rPr lang="en-US" altLang="zh-CN" dirty="0" smtClean="0">
                <a:latin typeface="Times New Roman" pitchFamily="18" charset="0"/>
                <a:cs typeface="Times New Roman" pitchFamily="18" charset="0"/>
              </a:rPr>
              <a:t> Zeus alone who shows the perfect way Of knowledge: He hath ruled, Men shall learn wisdom, by affliction schooled. In visions of the night, like dropping rain, Descend the many memories of pain Before the spirit's sight: through tears and dole Comes wisdom o'er the unwilling soul- A boon, I </a:t>
            </a:r>
            <a:r>
              <a:rPr lang="en-US" altLang="zh-CN" dirty="0" err="1" smtClean="0">
                <a:latin typeface="Times New Roman" pitchFamily="18" charset="0"/>
                <a:cs typeface="Times New Roman" pitchFamily="18" charset="0"/>
              </a:rPr>
              <a:t>wot</a:t>
            </a:r>
            <a:r>
              <a:rPr lang="en-US" altLang="zh-CN" dirty="0" smtClean="0">
                <a:latin typeface="Times New Roman" pitchFamily="18" charset="0"/>
                <a:cs typeface="Times New Roman" pitchFamily="18" charset="0"/>
              </a:rPr>
              <a:t>, of all Divinity, That holds its sacred throne in strength, above the sky!</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85000" lnSpcReduction="20000"/>
          </a:bodyPr>
          <a:lstStyle/>
          <a:p>
            <a:r>
              <a:rPr lang="zh-CN" altLang="en-US" dirty="0" smtClean="0"/>
              <a:t>（第三曲首节）是宙斯引导凡人走上智慧的道路，因为他立了这条有效的法则：智慧自苦难中得来。回想起从前的灾难，痛苦会在梦寐中，一滴滴滴在心上，甚至一个顽固的人也会从此小心谨慎。这就是坐在那庄严的艄公凳上的神强行赠送的恩惠。</a:t>
            </a:r>
          </a:p>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Autofit/>
          </a:bodyPr>
          <a:lstStyle/>
          <a:p>
            <a:r>
              <a:rPr lang="en-US" altLang="zh-CN" sz="2800" dirty="0" smtClean="0">
                <a:latin typeface="Times New Roman" pitchFamily="18" charset="0"/>
                <a:cs typeface="Times New Roman" pitchFamily="18" charset="0"/>
              </a:rPr>
              <a:t>Solon and the Legend of </a:t>
            </a:r>
            <a:r>
              <a:rPr lang="en-US" altLang="zh-CN" sz="2800" dirty="0" err="1" smtClean="0">
                <a:latin typeface="Times New Roman" pitchFamily="18" charset="0"/>
                <a:cs typeface="Times New Roman" pitchFamily="18" charset="0"/>
              </a:rPr>
              <a:t>Theseus</a:t>
            </a:r>
            <a:endParaRPr lang="zh-CN" altLang="en-US" sz="2800" dirty="0">
              <a:latin typeface="Times New Roman" pitchFamily="18" charset="0"/>
              <a:cs typeface="Times New Roman" pitchFamily="18" charset="0"/>
            </a:endParaRPr>
          </a:p>
        </p:txBody>
      </p:sp>
      <p:pic>
        <p:nvPicPr>
          <p:cNvPr id="9" name="内容占位符 8" descr="Theseus.jpg"/>
          <p:cNvPicPr>
            <a:picLocks noGrp="1" noChangeAspect="1"/>
          </p:cNvPicPr>
          <p:nvPr>
            <p:ph sz="half" idx="2"/>
          </p:nvPr>
        </p:nvPicPr>
        <p:blipFill>
          <a:blip r:embed="rId2" cstate="print"/>
          <a:stretch>
            <a:fillRect/>
          </a:stretch>
        </p:blipFill>
        <p:spPr>
          <a:xfrm>
            <a:off x="4572000" y="1714488"/>
            <a:ext cx="4381500" cy="4013200"/>
          </a:xfrm>
        </p:spPr>
      </p:pic>
      <p:pic>
        <p:nvPicPr>
          <p:cNvPr id="7" name="内容占位符 6" descr="梭伦.jpg"/>
          <p:cNvPicPr>
            <a:picLocks noGrp="1" noChangeAspect="1"/>
          </p:cNvPicPr>
          <p:nvPr>
            <p:ph sz="half" idx="1"/>
          </p:nvPr>
        </p:nvPicPr>
        <p:blipFill>
          <a:blip r:embed="rId3" cstate="print"/>
          <a:stretch>
            <a:fillRect/>
          </a:stretch>
        </p:blipFill>
        <p:spPr>
          <a:xfrm>
            <a:off x="739678" y="1600200"/>
            <a:ext cx="3473644" cy="4525963"/>
          </a:xfrm>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85000" lnSpcReduction="10000"/>
          </a:bodyPr>
          <a:lstStyle/>
          <a:p>
            <a:r>
              <a:rPr lang="en-US" altLang="zh-CN" dirty="0" smtClean="0">
                <a:latin typeface="Times New Roman" pitchFamily="18" charset="0"/>
                <a:cs typeface="Times New Roman" pitchFamily="18" charset="0"/>
              </a:rPr>
              <a:t>And rife with ill delay From northern </a:t>
            </a:r>
            <a:r>
              <a:rPr lang="en-US" altLang="zh-CN" dirty="0" err="1" smtClean="0">
                <a:latin typeface="Times New Roman" pitchFamily="18" charset="0"/>
                <a:cs typeface="Times New Roman" pitchFamily="18" charset="0"/>
              </a:rPr>
              <a:t>Strymon</a:t>
            </a:r>
            <a:r>
              <a:rPr lang="en-US" altLang="zh-CN" dirty="0" smtClean="0">
                <a:latin typeface="Times New Roman" pitchFamily="18" charset="0"/>
                <a:cs typeface="Times New Roman" pitchFamily="18" charset="0"/>
              </a:rPr>
              <a:t> blew the thwarting blast-Mother of famine fell, That holds men wandering still Far from the haven where they fain would be!-And pitiless did waste Each ship and cable, rotting on the sea, And, doubling with delay each weary hour, Withered with hope deferred </a:t>
            </a:r>
            <a:r>
              <a:rPr lang="en-US" altLang="zh-CN" dirty="0" err="1" smtClean="0">
                <a:latin typeface="Times New Roman" pitchFamily="18" charset="0"/>
                <a:cs typeface="Times New Roman" pitchFamily="18" charset="0"/>
              </a:rPr>
              <a:t>th</a:t>
            </a:r>
            <a:r>
              <a:rPr lang="en-US" altLang="zh-CN" dirty="0" smtClean="0">
                <a:latin typeface="Times New Roman" pitchFamily="18" charset="0"/>
                <a:cs typeface="Times New Roman" pitchFamily="18" charset="0"/>
              </a:rPr>
              <a:t>' Achaeans' warlike flower.</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85000" lnSpcReduction="10000"/>
          </a:bodyPr>
          <a:lstStyle/>
          <a:p>
            <a:r>
              <a:rPr lang="zh-CN" altLang="en-US" dirty="0" smtClean="0"/>
              <a:t>（第四曲首节）从斯特律蒙吹来的暴风引起了饥饿，有害的闲暇，危险的停泊，使兵士游荡，船只和缆索受亏损，时间拖得太久，阿耳戈斯的花朵便从此凋谢枯萎，</a:t>
            </a:r>
            <a:endParaRPr lang="zh-CN" altLang="en-US"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lnSpcReduction="10000"/>
          </a:bodyPr>
          <a:lstStyle/>
          <a:p>
            <a:r>
              <a:rPr lang="en-US" altLang="zh-CN" dirty="0" smtClean="0">
                <a:latin typeface="Times New Roman" pitchFamily="18" charset="0"/>
                <a:cs typeface="Times New Roman" pitchFamily="18" charset="0"/>
              </a:rPr>
              <a:t>But when, for bitter storm, a deadlier relief, And heavier with ill to either chief, Pleading the ire of Artemis, the seer avowed, The two </a:t>
            </a:r>
            <a:r>
              <a:rPr lang="en-US" altLang="zh-CN" dirty="0" err="1" smtClean="0">
                <a:latin typeface="Times New Roman" pitchFamily="18" charset="0"/>
                <a:cs typeface="Times New Roman" pitchFamily="18" charset="0"/>
              </a:rPr>
              <a:t>Atreidae</a:t>
            </a:r>
            <a:r>
              <a:rPr lang="en-US" altLang="zh-CN" dirty="0" smtClean="0">
                <a:latin typeface="Times New Roman" pitchFamily="18" charset="0"/>
                <a:cs typeface="Times New Roman" pitchFamily="18" charset="0"/>
              </a:rPr>
              <a:t> smote their </a:t>
            </a:r>
            <a:r>
              <a:rPr lang="en-US" altLang="zh-CN" dirty="0" err="1" smtClean="0">
                <a:latin typeface="Times New Roman" pitchFamily="18" charset="0"/>
                <a:cs typeface="Times New Roman" pitchFamily="18" charset="0"/>
              </a:rPr>
              <a:t>sceptres</a:t>
            </a:r>
            <a:r>
              <a:rPr lang="en-US" altLang="zh-CN" dirty="0" smtClean="0">
                <a:latin typeface="Times New Roman" pitchFamily="18" charset="0"/>
                <a:cs typeface="Times New Roman" pitchFamily="18" charset="0"/>
              </a:rPr>
              <a:t> on the plain, And, striving hard, could not their tears restrain!</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lnSpcReduction="10000"/>
          </a:bodyPr>
          <a:lstStyle/>
          <a:p>
            <a:r>
              <a:rPr lang="zh-CN" altLang="en-US" dirty="0" smtClean="0"/>
              <a:t>先知最后向两位领袖大声的说出另一个比猛烈的风暴更难忍受的挽救方法，并且提起阿耳忒弥斯的名字，急得阿特瑞代用王杖击地，禁不住流泪。</a:t>
            </a:r>
          </a:p>
          <a:p>
            <a:endParaRPr lang="zh-CN" altLang="en-US" dirty="0" smtClean="0"/>
          </a:p>
          <a:p>
            <a:endParaRPr lang="zh-CN" altLang="en-US"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285720" y="0"/>
            <a:ext cx="4038600" cy="5411788"/>
          </a:xfrm>
        </p:spPr>
        <p:txBody>
          <a:bodyPr>
            <a:noAutofit/>
          </a:bodyPr>
          <a:lstStyle/>
          <a:p>
            <a:r>
              <a:rPr lang="en-US" altLang="zh-CN" sz="2400" dirty="0" smtClean="0">
                <a:latin typeface="Times New Roman" pitchFamily="18" charset="0"/>
                <a:cs typeface="Times New Roman" pitchFamily="18" charset="0"/>
              </a:rPr>
              <a:t>And then the elder monarch </a:t>
            </a:r>
            <a:r>
              <a:rPr lang="en-US" altLang="zh-CN" sz="2400" dirty="0" err="1" smtClean="0">
                <a:latin typeface="Times New Roman" pitchFamily="18" charset="0"/>
                <a:cs typeface="Times New Roman" pitchFamily="18" charset="0"/>
              </a:rPr>
              <a:t>spake</a:t>
            </a:r>
            <a:r>
              <a:rPr lang="en-US" altLang="zh-CN" sz="2400" dirty="0" smtClean="0">
                <a:latin typeface="Times New Roman" pitchFamily="18" charset="0"/>
                <a:cs typeface="Times New Roman" pitchFamily="18" charset="0"/>
              </a:rPr>
              <a:t> aloud-Ill lot were mine, to disobey! And ill, to smite my child, my household's love and pride! To stain with virgin blood a father's hands, and slay My daughter, by the altar's side! Twixt woe and woe I dwell-I dare not like a recreant fly, And leave the league of ships, and fail each true ally; For rightfully they crave, with eager fiery mind, </a:t>
            </a:r>
          </a:p>
          <a:p>
            <a:r>
              <a:rPr lang="en-US" altLang="zh-CN" sz="2400" dirty="0" smtClean="0">
                <a:latin typeface="Times New Roman" pitchFamily="18" charset="0"/>
                <a:cs typeface="Times New Roman" pitchFamily="18" charset="0"/>
              </a:rPr>
              <a:t>T he virgin's blood, shed forth to lull the adverse wind-God send the deed be well!</a:t>
            </a:r>
            <a:endParaRPr lang="zh-CN" altLang="en-US" sz="2400"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500562" y="285728"/>
            <a:ext cx="4038600" cy="5857916"/>
          </a:xfrm>
        </p:spPr>
        <p:txBody>
          <a:bodyPr>
            <a:normAutofit fontScale="85000" lnSpcReduction="10000"/>
          </a:bodyPr>
          <a:lstStyle/>
          <a:p>
            <a:r>
              <a:rPr lang="zh-CN" altLang="en-US" dirty="0" smtClean="0"/>
              <a:t>（第四曲次节）那年长的国王说道</a:t>
            </a:r>
            <a:r>
              <a:rPr lang="en-US" dirty="0" smtClean="0"/>
              <a:t>:</a:t>
            </a:r>
            <a:r>
              <a:rPr lang="zh-CN" altLang="en-US" dirty="0" smtClean="0"/>
              <a:t>“若要不服从，命运自然是苦；但是，若要杀了我的女儿，我家里可爱的孩子，在祭坛旁边使父亲的手沾染杀献闺女流出来的血，那也是苦啊！哪一种办法没有痛苦呢？我又怎能辜负联军，抛弃舰队呢？这不行，因为急切的要求杀献，流闺女的血来平息风暴，也是合情合理的啊！但愿</a:t>
            </a:r>
            <a:r>
              <a:rPr lang="en-US" altLang="zh-CN" dirty="0" smtClean="0"/>
              <a:t>—</a:t>
            </a:r>
            <a:r>
              <a:rPr lang="zh-CN" altLang="en-US" dirty="0" smtClean="0"/>
              <a:t>切如意。</a:t>
            </a:r>
          </a:p>
          <a:p>
            <a:endParaRPr lang="zh-CN" alt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714348" y="500042"/>
            <a:ext cx="4038600" cy="5483225"/>
          </a:xfrm>
        </p:spPr>
        <p:txBody>
          <a:bodyPr>
            <a:noAutofit/>
          </a:bodyPr>
          <a:lstStyle/>
          <a:p>
            <a:r>
              <a:rPr lang="en-US" altLang="zh-CN" sz="2400" dirty="0" smtClean="0">
                <a:latin typeface="Times New Roman" pitchFamily="18" charset="0"/>
                <a:cs typeface="Times New Roman" pitchFamily="18" charset="0"/>
              </a:rPr>
              <a:t>Thus on his neck he took Fate's hard compelling yoke; Then, in the counter-gale of will abhorred, accursed, To recklessness his shifting spirit veered-Alas! that Frenzy, first of ills and worst, With evil craft men's souls to sin hath ever stirred!</a:t>
            </a:r>
          </a:p>
          <a:p>
            <a:r>
              <a:rPr lang="en-US" altLang="zh-CN" sz="2400" dirty="0" smtClean="0">
                <a:latin typeface="Times New Roman" pitchFamily="18" charset="0"/>
                <a:cs typeface="Times New Roman" pitchFamily="18" charset="0"/>
              </a:rPr>
              <a:t>And so he steeled his heart-ah, well-a-day- Aiding a war for one false woman's sake, His child to slay, And with her spilt blood make An offering, to speed the ships upon their way!</a:t>
            </a:r>
            <a:endParaRPr lang="zh-CN" altLang="en-US" sz="2400"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857752" y="428604"/>
            <a:ext cx="4038600" cy="5483225"/>
          </a:xfrm>
        </p:spPr>
        <p:txBody>
          <a:bodyPr>
            <a:normAutofit fontScale="92500" lnSpcReduction="20000"/>
          </a:bodyPr>
          <a:lstStyle/>
          <a:p>
            <a:r>
              <a:rPr lang="zh-CN" altLang="en-US" dirty="0" smtClean="0"/>
              <a:t>（第五曲首节）他受了强迫戴上轭，他的心就改变了，不洁净，不虔诚，不畏神明，他从此转了念头，胆大妄为。凡人往往受“迷惑”那坏东西怂恿，她出坏主意，是祸害的根源。因此他忍心作他女儿的杀献者，为了援助那场为一个女人的缘故而进行报复的战争，为舰队而举行祭祀。</a:t>
            </a:r>
          </a:p>
          <a:p>
            <a:endParaRPr lang="zh-CN" altLang="en-US"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0" y="571480"/>
            <a:ext cx="4714876" cy="5554683"/>
          </a:xfrm>
        </p:spPr>
        <p:txBody>
          <a:bodyPr>
            <a:normAutofit fontScale="77500" lnSpcReduction="20000"/>
          </a:bodyPr>
          <a:lstStyle/>
          <a:p>
            <a:r>
              <a:rPr lang="en-US" altLang="zh-CN" dirty="0" smtClean="0">
                <a:latin typeface="Times New Roman" pitchFamily="18" charset="0"/>
                <a:cs typeface="Times New Roman" pitchFamily="18" charset="0"/>
              </a:rPr>
              <a:t>Lusting for war, the bloody arbiters Closed heart and ears, and would nor hear nor heed The girl-voice plead, Pity me, Father! nor her prayers, Nor tender, virgin years. So, when the chant of sacrifice was done,  Her father bade the youthful priestly train Raise her, like some poor kid, above the altar-stone, From where amid her robes she lay Sunk all in swoon away-Bade them, as with the bit that mutely tames the steed, Her fair lips' speech refrain, Lest she should speak a curse on </a:t>
            </a:r>
            <a:r>
              <a:rPr lang="en-US" altLang="zh-CN" dirty="0" err="1" smtClean="0">
                <a:latin typeface="Times New Roman" pitchFamily="18" charset="0"/>
                <a:cs typeface="Times New Roman" pitchFamily="18" charset="0"/>
              </a:rPr>
              <a:t>Atreus</a:t>
            </a:r>
            <a:r>
              <a:rPr lang="en-US" altLang="zh-CN" dirty="0" smtClean="0">
                <a:latin typeface="Times New Roman" pitchFamily="18" charset="0"/>
                <a:cs typeface="Times New Roman" pitchFamily="18" charset="0"/>
              </a:rPr>
              <a:t>' home and seed,</a:t>
            </a:r>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643438" y="642918"/>
            <a:ext cx="4071966" cy="5483245"/>
          </a:xfrm>
        </p:spPr>
        <p:txBody>
          <a:bodyPr>
            <a:normAutofit fontScale="92500" lnSpcReduction="10000"/>
          </a:bodyPr>
          <a:lstStyle/>
          <a:p>
            <a:r>
              <a:rPr lang="zh-CN" altLang="en-US" dirty="0" smtClean="0"/>
              <a:t>（第五曲次节）她的祈求，她呼唤“父亲”的声音，她的处女时代的生命，都不曾被那些好战的将领所重视。她父亲作完祷告，叫执事人趁她诚心诚意跪在他袍子前面的时候，把她当一只小羊举起来按在祭坛上，并且管住她的美丽的嘴，不让她诅咒他的家。</a:t>
            </a:r>
          </a:p>
          <a:p>
            <a:endParaRPr lang="zh-CN" altLang="en-US"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0" y="500042"/>
            <a:ext cx="4786314" cy="5626121"/>
          </a:xfrm>
        </p:spPr>
        <p:txBody>
          <a:bodyPr>
            <a:normAutofit fontScale="85000" lnSpcReduction="20000"/>
          </a:bodyPr>
          <a:lstStyle/>
          <a:p>
            <a:r>
              <a:rPr lang="en-US" altLang="zh-CN" dirty="0" smtClean="0">
                <a:latin typeface="Times New Roman" pitchFamily="18" charset="0"/>
                <a:cs typeface="Times New Roman" pitchFamily="18" charset="0"/>
              </a:rPr>
              <a:t>So, trailing on the earth her robe of saffron dye, With one last piteous dart from her beseeching eye. Those that should smite she smote Fair, silent, as a </a:t>
            </a:r>
            <a:r>
              <a:rPr lang="en-US" altLang="zh-CN" dirty="0" err="1" smtClean="0">
                <a:latin typeface="Times New Roman" pitchFamily="18" charset="0"/>
                <a:cs typeface="Times New Roman" pitchFamily="18" charset="0"/>
              </a:rPr>
              <a:t>pictur'd</a:t>
            </a:r>
            <a:r>
              <a:rPr lang="en-US" altLang="zh-CN" dirty="0" smtClean="0">
                <a:latin typeface="Times New Roman" pitchFamily="18" charset="0"/>
                <a:cs typeface="Times New Roman" pitchFamily="18" charset="0"/>
              </a:rPr>
              <a:t> form, but fain To plead, Is all forgot? How oft those halls of old, Wherein my sire high feast did hold, Rang to the virginal soft strain, When I, a stainless child, Sang from pure lips and undefiled, Sang of my sire, and all His </a:t>
            </a:r>
            <a:r>
              <a:rPr lang="en-US" altLang="zh-CN" dirty="0" err="1" smtClean="0">
                <a:latin typeface="Times New Roman" pitchFamily="18" charset="0"/>
                <a:cs typeface="Times New Roman" pitchFamily="18" charset="0"/>
              </a:rPr>
              <a:t>honoured</a:t>
            </a:r>
            <a:r>
              <a:rPr lang="en-US" altLang="zh-CN" dirty="0" smtClean="0">
                <a:latin typeface="Times New Roman" pitchFamily="18" charset="0"/>
                <a:cs typeface="Times New Roman" pitchFamily="18" charset="0"/>
              </a:rPr>
              <a:t> life, and how on him should fall Heaven's highest gift and gain!</a:t>
            </a:r>
            <a:endParaRPr lang="zh-CN" altLang="en-US" dirty="0" smtClean="0">
              <a:latin typeface="Times New Roman" pitchFamily="18" charset="0"/>
              <a:cs typeface="Times New Roman" pitchFamily="18" charset="0"/>
            </a:endParaRPr>
          </a:p>
          <a:p>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786314" y="642918"/>
            <a:ext cx="4038600" cy="5197475"/>
          </a:xfrm>
        </p:spPr>
        <p:txBody>
          <a:bodyPr>
            <a:normAutofit fontScale="85000" lnSpcReduction="20000"/>
          </a:bodyPr>
          <a:lstStyle/>
          <a:p>
            <a:r>
              <a:rPr lang="zh-CN" altLang="en-US" dirty="0" smtClean="0"/>
              <a:t>（第六曲首节）那要靠暴力和辔头的禁止发声的力量。她的紫色袖子垂向地面，眼睛向着每个献祭的人射出乞怜的目光，像图画里的人物那样显眼，她想呼唤他们的名字</a:t>
            </a:r>
            <a:r>
              <a:rPr lang="en-US" altLang="zh-CN" dirty="0" smtClean="0"/>
              <a:t>——</a:t>
            </a:r>
            <a:r>
              <a:rPr lang="zh-CN" altLang="en-US" dirty="0" smtClean="0"/>
              <a:t>她曾经多少次在她父亲宴客的厅堂里唱过歌，那闺女用她的贞洁的声昔，在第三次奠酒的时候，很亲热的回敬她父亲的快乐的祷告声。</a:t>
            </a:r>
            <a:endParaRPr lang="zh-CN" altLang="en-US"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latin typeface="Times New Roman" pitchFamily="18" charset="0"/>
                <a:cs typeface="Times New Roman" pitchFamily="18" charset="0"/>
              </a:rPr>
              <a:t>The Victory</a:t>
            </a:r>
            <a:endParaRPr lang="zh-CN" altLang="en-US" dirty="0">
              <a:latin typeface="Times New Roman" pitchFamily="18" charset="0"/>
              <a:cs typeface="Times New Roman" pitchFamily="18" charset="0"/>
            </a:endParaRPr>
          </a:p>
        </p:txBody>
      </p:sp>
      <p:sp>
        <p:nvSpPr>
          <p:cNvPr id="5" name="内容占位符 4"/>
          <p:cNvSpPr>
            <a:spLocks noGrp="1"/>
          </p:cNvSpPr>
          <p:nvPr>
            <p:ph sz="half" idx="1"/>
          </p:nvPr>
        </p:nvSpPr>
        <p:spPr/>
        <p:txBody>
          <a:bodyPr>
            <a:normAutofit fontScale="92500" lnSpcReduction="20000"/>
          </a:bodyPr>
          <a:lstStyle/>
          <a:p>
            <a:r>
              <a:rPr lang="en-US" altLang="zh-CN" dirty="0" smtClean="0">
                <a:latin typeface="Times New Roman" pitchFamily="18" charset="0"/>
                <a:cs typeface="Times New Roman" pitchFamily="18" charset="0"/>
              </a:rPr>
              <a:t>From Ida's top Hephaestus, lord of fire, Sent forth his sign; and on, and ever on, Beacon to beacon sped the courier-flame. From Ida to the crag, that Hermes loves, Of </a:t>
            </a:r>
            <a:r>
              <a:rPr lang="en-US" altLang="zh-CN" dirty="0" err="1" smtClean="0">
                <a:latin typeface="Times New Roman" pitchFamily="18" charset="0"/>
                <a:cs typeface="Times New Roman" pitchFamily="18" charset="0"/>
              </a:rPr>
              <a:t>Lemnos</a:t>
            </a:r>
            <a:r>
              <a:rPr lang="en-US" altLang="zh-CN" dirty="0" smtClean="0">
                <a:latin typeface="Times New Roman" pitchFamily="18" charset="0"/>
                <a:cs typeface="Times New Roman" pitchFamily="18" charset="0"/>
              </a:rPr>
              <a:t>; thence unto the steep sublime Of Athos, throne of Zeus, the broad blaze flared. Thence, raised aloft to shoot across the sea,</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92500" lnSpcReduction="20000"/>
          </a:bodyPr>
          <a:lstStyle/>
          <a:p>
            <a:r>
              <a:rPr lang="zh-CN" altLang="en-US" b="1" dirty="0" smtClean="0"/>
              <a:t>克吕泰墨斯特拉 </a:t>
            </a:r>
            <a:r>
              <a:rPr lang="zh-CN" altLang="en-US" dirty="0" smtClean="0"/>
              <a:t>赫淮斯托斯，他从伊得山发出灿烂的火光。火的快差把信号火光</a:t>
            </a:r>
            <a:r>
              <a:rPr lang="en-US" altLang="zh-CN" dirty="0" smtClean="0"/>
              <a:t>—</a:t>
            </a:r>
            <a:r>
              <a:rPr lang="zh-CN" altLang="en-US" dirty="0" smtClean="0"/>
              <a:t>段段的传来；伊得首先把它送到楞诺斯岛上的赫耳墨斯悬崖上，然后阿托斯半岛上的宙斯峰从那里把巨大的火炬接到手；那奔跑的火炬使劲跳跃，跳过海，欢乐的前进</a:t>
            </a:r>
            <a:r>
              <a:rPr lang="en-US" altLang="zh-CN" dirty="0" smtClean="0"/>
              <a:t>……</a:t>
            </a:r>
            <a:endParaRPr lang="zh-CN" altLang="en-US" dirty="0" smtClean="0"/>
          </a:p>
          <a:p>
            <a:endParaRPr lang="zh-CN" altLang="en-US"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0" y="642919"/>
            <a:ext cx="4500562" cy="6215082"/>
          </a:xfrm>
        </p:spPr>
        <p:txBody>
          <a:bodyPr>
            <a:normAutofit fontScale="85000" lnSpcReduction="20000"/>
          </a:bodyPr>
          <a:lstStyle/>
          <a:p>
            <a:r>
              <a:rPr lang="en-US" altLang="zh-CN" dirty="0" smtClean="0">
                <a:latin typeface="Times New Roman" pitchFamily="18" charset="0"/>
                <a:cs typeface="Times New Roman" pitchFamily="18" charset="0"/>
              </a:rPr>
              <a:t>The moving light, rejoicing in its strength, Sped from the pyre of pine, and urged its way, In golden glory, like some strange new sun, Onward, and reached </a:t>
            </a:r>
            <a:r>
              <a:rPr lang="en-US" altLang="zh-CN" dirty="0" err="1" smtClean="0">
                <a:latin typeface="Times New Roman" pitchFamily="18" charset="0"/>
                <a:cs typeface="Times New Roman" pitchFamily="18" charset="0"/>
              </a:rPr>
              <a:t>Macistus</a:t>
            </a:r>
            <a:r>
              <a:rPr lang="en-US" altLang="zh-CN" dirty="0" smtClean="0">
                <a:latin typeface="Times New Roman" pitchFamily="18" charset="0"/>
                <a:cs typeface="Times New Roman" pitchFamily="18" charset="0"/>
              </a:rPr>
              <a:t>' watching heights. There, with no dull delay nor heedless sleep, The watcher sped the tidings on in turn, Until the guard upon </a:t>
            </a:r>
            <a:r>
              <a:rPr lang="en-US" altLang="zh-CN" dirty="0" err="1" smtClean="0">
                <a:latin typeface="Times New Roman" pitchFamily="18" charset="0"/>
                <a:cs typeface="Times New Roman" pitchFamily="18" charset="0"/>
              </a:rPr>
              <a:t>Messapius</a:t>
            </a:r>
            <a:r>
              <a:rPr lang="en-US" altLang="zh-CN" dirty="0" smtClean="0">
                <a:latin typeface="Times New Roman" pitchFamily="18" charset="0"/>
                <a:cs typeface="Times New Roman" pitchFamily="18" charset="0"/>
              </a:rPr>
              <a:t>' peak Saw the far flame gleam on Euripus' tide, And from the high-piled heap of withered furze Lit the new sign and bade the message on.</a:t>
            </a:r>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4500562" y="785794"/>
            <a:ext cx="4286280" cy="5340369"/>
          </a:xfrm>
        </p:spPr>
        <p:txBody>
          <a:bodyPr>
            <a:normAutofit fontScale="92500" lnSpcReduction="20000"/>
          </a:bodyPr>
          <a:lstStyle/>
          <a:p>
            <a:r>
              <a:rPr lang="zh-CN" altLang="en-US" dirty="0" smtClean="0"/>
              <a:t>那松脂火炬像太阳一样把金色的光芒运到马喀斯托斯山上的望楼前。那山峰没有昏睡，没有拖延时间，没有疏忽信差的职务；那信号火光经过欧里波斯海峡上空，远远把消息递给墨萨庇翁山上的守望人。他们也依次点起了火焰</a:t>
            </a:r>
            <a:r>
              <a:rPr lang="en-US" altLang="zh-CN" dirty="0" smtClean="0"/>
              <a:t>——</a:t>
            </a:r>
            <a:r>
              <a:rPr lang="zh-CN" altLang="en-US" dirty="0" smtClean="0"/>
              <a:t>烧的是</a:t>
            </a:r>
            <a:r>
              <a:rPr lang="en-US" altLang="zh-CN" dirty="0" smtClean="0"/>
              <a:t>—</a:t>
            </a:r>
            <a:r>
              <a:rPr lang="zh-CN" altLang="en-US" dirty="0" smtClean="0"/>
              <a:t>堆枯草</a:t>
            </a:r>
            <a:r>
              <a:rPr lang="en-US" altLang="zh-CN" dirty="0" smtClean="0"/>
              <a:t>——</a:t>
            </a:r>
            <a:r>
              <a:rPr lang="zh-CN" altLang="en-US" dirty="0" smtClean="0"/>
              <a:t>把消息往前传递。</a:t>
            </a:r>
          </a:p>
          <a:p>
            <a:endParaRPr lang="zh-CN" altLang="en-US"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Then the strong light, far-flown and yet undimmed, Shot thro' the sky above </a:t>
            </a:r>
            <a:r>
              <a:rPr lang="en-US" altLang="zh-CN" dirty="0" err="1" smtClean="0">
                <a:latin typeface="Times New Roman" pitchFamily="18" charset="0"/>
                <a:cs typeface="Times New Roman" pitchFamily="18" charset="0"/>
              </a:rPr>
              <a:t>Asopus</a:t>
            </a:r>
            <a:r>
              <a:rPr lang="en-US" altLang="zh-CN" dirty="0" smtClean="0">
                <a:latin typeface="Times New Roman" pitchFamily="18" charset="0"/>
                <a:cs typeface="Times New Roman" pitchFamily="18" charset="0"/>
              </a:rPr>
              <a:t>' plain, Bright as the moon, and on Cithaeron's crag Aroused another watch of flying fire. And there the sentinels no whit disowned, But sent redoubled on, the hest of flame Swift shot the light, above </a:t>
            </a:r>
            <a:r>
              <a:rPr lang="en-US" altLang="zh-CN" dirty="0" err="1" smtClean="0">
                <a:latin typeface="Times New Roman" pitchFamily="18" charset="0"/>
                <a:cs typeface="Times New Roman" pitchFamily="18" charset="0"/>
              </a:rPr>
              <a:t>Gorgopis</a:t>
            </a:r>
            <a:r>
              <a:rPr lang="en-US" altLang="zh-CN" dirty="0" smtClean="0">
                <a:latin typeface="Times New Roman" pitchFamily="18" charset="0"/>
                <a:cs typeface="Times New Roman" pitchFamily="18" charset="0"/>
              </a:rPr>
              <a:t>' bay, To </a:t>
            </a:r>
            <a:r>
              <a:rPr lang="en-US" altLang="zh-CN" dirty="0" err="1" smtClean="0">
                <a:latin typeface="Times New Roman" pitchFamily="18" charset="0"/>
                <a:cs typeface="Times New Roman" pitchFamily="18" charset="0"/>
              </a:rPr>
              <a:t>Aegiplanctus</a:t>
            </a:r>
            <a:r>
              <a:rPr lang="en-US" altLang="zh-CN" dirty="0" smtClean="0">
                <a:latin typeface="Times New Roman" pitchFamily="18" charset="0"/>
                <a:cs typeface="Times New Roman" pitchFamily="18" charset="0"/>
              </a:rPr>
              <a:t>' mount, and bade the peak Fail not the onward ordinance of fire.</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20000"/>
          </a:bodyPr>
          <a:lstStyle/>
          <a:p>
            <a:r>
              <a:rPr lang="zh-CN" altLang="en-US" dirty="0" smtClean="0"/>
              <a:t>那火炬依然旺盛，一点也没有暗淡，像明月</a:t>
            </a:r>
            <a:r>
              <a:rPr lang="en-US" altLang="zh-CN" dirty="0" smtClean="0"/>
              <a:t>—</a:t>
            </a:r>
            <a:r>
              <a:rPr lang="zh-CN" altLang="en-US" dirty="0" smtClean="0"/>
              <a:t>样眺过了阿索波斯平原，直达喀泰戎悬崖，在那里催促这信号火光的另一个接力者。那里的守望人不但没有拒绝远处传来的火光，反而点燃了</a:t>
            </a:r>
            <a:r>
              <a:rPr lang="en-US" altLang="zh-CN" dirty="0" smtClean="0"/>
              <a:t>—</a:t>
            </a:r>
            <a:r>
              <a:rPr lang="zh-CN" altLang="en-US" dirty="0" smtClean="0"/>
              <a:t>朵比命令所规定的更大的火焰，那火光在戈耳戈眼似的湖水上面一闪而过，到达山羊游玩的山上，劝那里的守望人不可漠视生火的命令。</a:t>
            </a:r>
          </a:p>
          <a:p>
            <a:endParaRPr lang="zh-CN" altLang="en-US"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half" idx="4294967295"/>
          </p:nvPr>
        </p:nvSpPr>
        <p:spPr>
          <a:xfrm>
            <a:off x="0" y="428604"/>
            <a:ext cx="5072066" cy="6072209"/>
          </a:xfrm>
        </p:spPr>
        <p:txBody>
          <a:bodyPr>
            <a:normAutofit fontScale="77500" lnSpcReduction="20000"/>
          </a:bodyPr>
          <a:lstStyle/>
          <a:p>
            <a:r>
              <a:rPr lang="en-US" altLang="zh-CN" dirty="0" smtClean="0">
                <a:latin typeface="Times New Roman" pitchFamily="18" charset="0"/>
                <a:cs typeface="Times New Roman" pitchFamily="18" charset="0"/>
              </a:rPr>
              <a:t>And like a long beard streaming in the wind, Full-fed with fuel, roared and rose the blaze, And onward flaring, gleamed above the cape, Beneath which shimmers the </a:t>
            </a:r>
            <a:r>
              <a:rPr lang="en-US" altLang="zh-CN" dirty="0" err="1" smtClean="0">
                <a:latin typeface="Times New Roman" pitchFamily="18" charset="0"/>
                <a:cs typeface="Times New Roman" pitchFamily="18" charset="0"/>
              </a:rPr>
              <a:t>Saronic</a:t>
            </a:r>
            <a:r>
              <a:rPr lang="en-US" altLang="zh-CN" dirty="0" smtClean="0">
                <a:latin typeface="Times New Roman" pitchFamily="18" charset="0"/>
                <a:cs typeface="Times New Roman" pitchFamily="18" charset="0"/>
              </a:rPr>
              <a:t> bay, And thence leapt light unto </a:t>
            </a:r>
            <a:r>
              <a:rPr lang="en-US" altLang="zh-CN" dirty="0" err="1" smtClean="0">
                <a:latin typeface="Times New Roman" pitchFamily="18" charset="0"/>
                <a:cs typeface="Times New Roman" pitchFamily="18" charset="0"/>
              </a:rPr>
              <a:t>Arachne's</a:t>
            </a:r>
            <a:r>
              <a:rPr lang="en-US" altLang="zh-CN" dirty="0" smtClean="0">
                <a:latin typeface="Times New Roman" pitchFamily="18" charset="0"/>
                <a:cs typeface="Times New Roman" pitchFamily="18" charset="0"/>
              </a:rPr>
              <a:t>  peak, The mountain watch that looks upon our town. Thence to </a:t>
            </a:r>
            <a:r>
              <a:rPr lang="en-US" altLang="zh-CN" dirty="0" err="1" smtClean="0">
                <a:latin typeface="Times New Roman" pitchFamily="18" charset="0"/>
                <a:cs typeface="Times New Roman" pitchFamily="18" charset="0"/>
              </a:rPr>
              <a:t>th</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Atreides</a:t>
            </a:r>
            <a:r>
              <a:rPr lang="en-US" altLang="zh-CN" dirty="0" smtClean="0">
                <a:latin typeface="Times New Roman" pitchFamily="18" charset="0"/>
                <a:cs typeface="Times New Roman" pitchFamily="18" charset="0"/>
              </a:rPr>
              <a:t>' roof-in lineage fair, A bright posterity of Ida's fire. So sped from stage to stage, fulfilled in turn, Flame after flame, along the course ordained, And lo! the last to speed upon its way Sights the end first, and glows unto the goal. And Troy is </a:t>
            </a:r>
            <a:r>
              <a:rPr lang="en-US" altLang="zh-CN" dirty="0" err="1" smtClean="0">
                <a:latin typeface="Times New Roman" pitchFamily="18" charset="0"/>
                <a:cs typeface="Times New Roman" pitchFamily="18" charset="0"/>
              </a:rPr>
              <a:t>ta'en</a:t>
            </a:r>
            <a:r>
              <a:rPr lang="en-US" altLang="zh-CN" dirty="0" smtClean="0">
                <a:latin typeface="Times New Roman" pitchFamily="18" charset="0"/>
                <a:cs typeface="Times New Roman" pitchFamily="18" charset="0"/>
              </a:rPr>
              <a:t>, and by this sign my lord Tells me the tale, and ye have learned my word.</a:t>
            </a:r>
            <a:endParaRPr lang="zh-CN" altLang="en-US" dirty="0">
              <a:latin typeface="Times New Roman" pitchFamily="18" charset="0"/>
              <a:cs typeface="Times New Roman" pitchFamily="18" charset="0"/>
            </a:endParaRPr>
          </a:p>
        </p:txBody>
      </p:sp>
      <p:sp>
        <p:nvSpPr>
          <p:cNvPr id="6" name="内容占位符 5"/>
          <p:cNvSpPr>
            <a:spLocks noGrp="1"/>
          </p:cNvSpPr>
          <p:nvPr>
            <p:ph sz="half" idx="4294967295"/>
          </p:nvPr>
        </p:nvSpPr>
        <p:spPr>
          <a:xfrm>
            <a:off x="5105400" y="571480"/>
            <a:ext cx="3681442" cy="6072230"/>
          </a:xfrm>
        </p:spPr>
        <p:txBody>
          <a:bodyPr>
            <a:normAutofit fontScale="77500" lnSpcReduction="20000"/>
          </a:bodyPr>
          <a:lstStyle/>
          <a:p>
            <a:r>
              <a:rPr lang="zh-CN" altLang="en-US" dirty="0" smtClean="0"/>
              <a:t>他们大卖力气，点燃了火，送出一丛大火须，那火须飘过那俯瞰萨洛尼科斯海峡的海角，依然在燃烧，跟着就下降，到达了阿剌克奈翁山峰</a:t>
            </a:r>
            <a:r>
              <a:rPr lang="en-US" altLang="zh-CN" dirty="0" smtClean="0"/>
              <a:t>——</a:t>
            </a:r>
            <a:r>
              <a:rPr lang="zh-CN" altLang="en-US" dirty="0" smtClean="0"/>
              <a:t>靠近我们的都城的守望站，然后从那里落到阿特瑞代的尾顶上，这光亮是伊得山上的火焰的几孙。这就是我安排的火炬竞赛</a:t>
            </a:r>
            <a:r>
              <a:rPr lang="en-US" altLang="zh-CN" dirty="0" smtClean="0"/>
              <a:t>——</a:t>
            </a:r>
            <a:r>
              <a:rPr lang="zh-CN" altLang="en-US" dirty="0" smtClean="0"/>
              <a:t>一个个依次跑完，那最先跑和最后跑的人是胜利者。这就是我告诉你的证据和信号</a:t>
            </a:r>
            <a:r>
              <a:rPr lang="en-US" altLang="zh-CN" dirty="0" smtClean="0"/>
              <a:t>——</a:t>
            </a:r>
            <a:r>
              <a:rPr lang="zh-CN" altLang="en-US" dirty="0" smtClean="0"/>
              <a:t>我丈夫从特洛亚传递给我的。</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Autofit/>
          </a:bodyPr>
          <a:lstStyle/>
          <a:p>
            <a:r>
              <a:rPr lang="en-US" sz="2800" dirty="0" smtClean="0">
                <a:latin typeface="Times New Roman" pitchFamily="18" charset="0"/>
                <a:cs typeface="Times New Roman" pitchFamily="18" charset="0"/>
              </a:rPr>
              <a:t>The Tyranny of </a:t>
            </a:r>
            <a:r>
              <a:rPr lang="en-US" sz="2800" dirty="0" err="1" smtClean="0">
                <a:latin typeface="Times New Roman" pitchFamily="18" charset="0"/>
                <a:cs typeface="Times New Roman" pitchFamily="18" charset="0"/>
              </a:rPr>
              <a:t>Peisistratos</a:t>
            </a:r>
            <a:r>
              <a:rPr lang="en-US" sz="2800" dirty="0" smtClean="0">
                <a:latin typeface="Times New Roman" pitchFamily="18" charset="0"/>
                <a:cs typeface="Times New Roman" pitchFamily="18" charset="0"/>
              </a:rPr>
              <a:t/>
            </a:r>
            <a:br>
              <a:rPr lang="en-US" sz="2800" dirty="0" smtClean="0">
                <a:latin typeface="Times New Roman" pitchFamily="18" charset="0"/>
                <a:cs typeface="Times New Roman" pitchFamily="18" charset="0"/>
              </a:rPr>
            </a:br>
            <a:r>
              <a:rPr lang="zh-CN" altLang="en-US" sz="2800" dirty="0" smtClean="0">
                <a:latin typeface="Times New Roman" pitchFamily="18" charset="0"/>
                <a:cs typeface="Times New Roman" pitchFamily="18" charset="0"/>
              </a:rPr>
              <a:t>（</a:t>
            </a:r>
            <a:r>
              <a:rPr lang="el-GR" sz="2800" dirty="0" smtClean="0">
                <a:latin typeface="Times New Roman" pitchFamily="18" charset="0"/>
                <a:cs typeface="Times New Roman" pitchFamily="18" charset="0"/>
              </a:rPr>
              <a:t>Πεισίστρατος，</a:t>
            </a:r>
            <a:r>
              <a:rPr lang="en-US" sz="2800" dirty="0" err="1" smtClean="0">
                <a:latin typeface="Times New Roman" pitchFamily="18" charset="0"/>
                <a:cs typeface="Times New Roman" pitchFamily="18" charset="0"/>
              </a:rPr>
              <a:t>Peisistratos</a:t>
            </a:r>
            <a:r>
              <a:rPr lang="zh-CN" altLang="en-US" sz="2800" dirty="0" smtClean="0">
                <a:latin typeface="Times New Roman" pitchFamily="18" charset="0"/>
                <a:cs typeface="Times New Roman" pitchFamily="18" charset="0"/>
              </a:rPr>
              <a:t> </a:t>
            </a:r>
            <a:r>
              <a:rPr lang="en-US" altLang="zh-CN" sz="2800" dirty="0" smtClean="0">
                <a:latin typeface="Times New Roman" pitchFamily="18" charset="0"/>
                <a:cs typeface="Times New Roman" pitchFamily="18" charset="0"/>
              </a:rPr>
              <a:t>or </a:t>
            </a:r>
            <a:r>
              <a:rPr lang="en-US" sz="2800" dirty="0" err="1" smtClean="0">
                <a:latin typeface="Times New Roman" pitchFamily="18" charset="0"/>
                <a:cs typeface="Times New Roman" pitchFamily="18" charset="0"/>
              </a:rPr>
              <a:t>Peisistratus，about</a:t>
            </a:r>
            <a:r>
              <a:rPr lang="en-US" sz="2800" dirty="0" smtClean="0">
                <a:latin typeface="Times New Roman" pitchFamily="18" charset="0"/>
                <a:cs typeface="Times New Roman" pitchFamily="18" charset="0"/>
              </a:rPr>
              <a:t> </a:t>
            </a:r>
            <a:r>
              <a:rPr lang="en-US" altLang="zh-CN" sz="2800" dirty="0" smtClean="0">
                <a:latin typeface="Times New Roman" pitchFamily="18" charset="0"/>
                <a:cs typeface="Times New Roman" pitchFamily="18" charset="0"/>
              </a:rPr>
              <a:t>600</a:t>
            </a:r>
            <a:r>
              <a:rPr lang="zh-CN" altLang="en-US" sz="2800" dirty="0" smtClean="0">
                <a:latin typeface="Times New Roman" pitchFamily="18" charset="0"/>
                <a:cs typeface="Times New Roman" pitchFamily="18" charset="0"/>
              </a:rPr>
              <a:t>～</a:t>
            </a:r>
            <a:r>
              <a:rPr lang="en-US" altLang="zh-CN" sz="2800" dirty="0" smtClean="0">
                <a:latin typeface="Times New Roman" pitchFamily="18" charset="0"/>
                <a:cs typeface="Times New Roman" pitchFamily="18" charset="0"/>
              </a:rPr>
              <a:t>527 B.C.</a:t>
            </a:r>
            <a:r>
              <a:rPr lang="zh-CN" altLang="en-US" sz="2800" dirty="0" smtClean="0">
                <a:latin typeface="Times New Roman" pitchFamily="18" charset="0"/>
                <a:cs typeface="Times New Roman" pitchFamily="18" charset="0"/>
              </a:rPr>
              <a:t>）</a:t>
            </a:r>
            <a:endParaRPr lang="zh-CN" altLang="en-US" sz="2800" dirty="0">
              <a:latin typeface="Times New Roman" pitchFamily="18" charset="0"/>
              <a:cs typeface="Times New Roman" pitchFamily="18" charset="0"/>
            </a:endParaRPr>
          </a:p>
        </p:txBody>
      </p:sp>
      <p:sp>
        <p:nvSpPr>
          <p:cNvPr id="3" name="内容占位符 2"/>
          <p:cNvSpPr>
            <a:spLocks noGrp="1"/>
          </p:cNvSpPr>
          <p:nvPr>
            <p:ph sz="half" idx="1"/>
          </p:nvPr>
        </p:nvSpPr>
        <p:spPr/>
        <p:txBody>
          <a:bodyPr>
            <a:normAutofit/>
          </a:bodyPr>
          <a:lstStyle/>
          <a:p>
            <a:r>
              <a:rPr lang="en-US" sz="2400" b="1" dirty="0" smtClean="0">
                <a:latin typeface="Times New Roman" pitchFamily="18" charset="0"/>
                <a:cs typeface="Times New Roman" pitchFamily="18" charset="0"/>
              </a:rPr>
              <a:t>Peisistratus</a:t>
            </a:r>
            <a:r>
              <a:rPr lang="en-US" sz="2400" dirty="0" smtClean="0">
                <a:latin typeface="Times New Roman" pitchFamily="18" charset="0"/>
                <a:cs typeface="Times New Roman" pitchFamily="18" charset="0"/>
              </a:rPr>
              <a:t>, also spelled </a:t>
            </a:r>
            <a:r>
              <a:rPr lang="en-US" sz="2400" b="1" dirty="0" smtClean="0">
                <a:latin typeface="Times New Roman" pitchFamily="18" charset="0"/>
                <a:cs typeface="Times New Roman" pitchFamily="18" charset="0"/>
              </a:rPr>
              <a:t>Pisistratus</a:t>
            </a:r>
            <a:r>
              <a:rPr lang="en-US" sz="2400" dirty="0" smtClean="0">
                <a:latin typeface="Times New Roman" pitchFamily="18" charset="0"/>
                <a:cs typeface="Times New Roman" pitchFamily="18" charset="0"/>
              </a:rPr>
              <a:t>, (born 6th century—died 527 </a:t>
            </a:r>
            <a:r>
              <a:rPr lang="en-US" sz="2400" cap="all" dirty="0" smtClean="0">
                <a:latin typeface="Times New Roman" pitchFamily="18" charset="0"/>
                <a:cs typeface="Times New Roman" pitchFamily="18" charset="0"/>
              </a:rPr>
              <a:t>BCE</a:t>
            </a:r>
            <a:r>
              <a:rPr lang="en-US" sz="2400" dirty="0" smtClean="0">
                <a:latin typeface="Times New Roman" pitchFamily="18" charset="0"/>
                <a:cs typeface="Times New Roman" pitchFamily="18" charset="0"/>
              </a:rPr>
              <a:t>), tyrant of ancient Athens whose unification of Attica and consolidation and rapid improvement of Athens’s prosperity helped to make possible the city’s later preeminence in Greece.</a:t>
            </a:r>
            <a:endParaRPr lang="zh-CN" altLang="en-US" sz="2400" dirty="0">
              <a:latin typeface="Times New Roman" pitchFamily="18" charset="0"/>
              <a:cs typeface="Times New Roman" pitchFamily="18" charset="0"/>
            </a:endParaRPr>
          </a:p>
        </p:txBody>
      </p:sp>
      <p:pic>
        <p:nvPicPr>
          <p:cNvPr id="7" name="内容占位符 6" descr="庇西斯特拉图11.jpg"/>
          <p:cNvPicPr>
            <a:picLocks noGrp="1" noChangeAspect="1"/>
          </p:cNvPicPr>
          <p:nvPr>
            <p:ph sz="half" idx="2"/>
          </p:nvPr>
        </p:nvPicPr>
        <p:blipFill>
          <a:blip r:embed="rId2" cstate="print"/>
          <a:stretch>
            <a:fillRect/>
          </a:stretch>
        </p:blipFill>
        <p:spPr>
          <a:xfrm>
            <a:off x="4929190" y="1857364"/>
            <a:ext cx="3801836" cy="4083454"/>
          </a:xfrm>
        </p:spPr>
      </p:pic>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92500" lnSpcReduction="10000"/>
          </a:bodyPr>
          <a:lstStyle/>
          <a:p>
            <a:r>
              <a:rPr lang="en-US" altLang="zh-CN" dirty="0" smtClean="0">
                <a:latin typeface="Times New Roman" pitchFamily="18" charset="0"/>
                <a:cs typeface="Times New Roman" pitchFamily="18" charset="0"/>
              </a:rPr>
              <a:t>I spare your longer tale- The king himself anon shall tell me all.</a:t>
            </a:r>
          </a:p>
          <a:p>
            <a:r>
              <a:rPr lang="en-US" altLang="zh-CN" dirty="0" smtClean="0">
                <a:latin typeface="Times New Roman" pitchFamily="18" charset="0"/>
                <a:cs typeface="Times New Roman" pitchFamily="18" charset="0"/>
              </a:rPr>
              <a:t>Remains to think what </a:t>
            </a:r>
            <a:r>
              <a:rPr lang="en-US" altLang="zh-CN" dirty="0" err="1" smtClean="0">
                <a:latin typeface="Times New Roman" pitchFamily="18" charset="0"/>
                <a:cs typeface="Times New Roman" pitchFamily="18" charset="0"/>
              </a:rPr>
              <a:t>honour</a:t>
            </a:r>
            <a:r>
              <a:rPr lang="en-US" altLang="zh-CN" dirty="0" smtClean="0">
                <a:latin typeface="Times New Roman" pitchFamily="18" charset="0"/>
                <a:cs typeface="Times New Roman" pitchFamily="18" charset="0"/>
              </a:rPr>
              <a:t> best may greet My lord, the majesty of Argos, home. What day beams fairer on a woman's eyes Than this, whereon she flings the portal wide, To hail her lord, heaven-shielded, home from war? </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92500" lnSpcReduction="10000"/>
          </a:bodyPr>
          <a:lstStyle/>
          <a:p>
            <a:r>
              <a:rPr lang="zh-CN" altLang="en-US" dirty="0" smtClean="0"/>
              <a:t>（向传令官）此刻何必要你向我详细报告？我自会从国王本人那里从头听到尾。但是我得赶快准备以最好的仪式迎接我的可尊敬的丈夫归来。在妻子眼中还有什么阳光此今天的更可爱呢，当天神使她丈夫从战争里平安回来，她为他启开大门的时候？</a:t>
            </a:r>
          </a:p>
          <a:p>
            <a:endParaRPr lang="zh-CN" altLang="en-US" dirty="0" smtClean="0"/>
          </a:p>
          <a:p>
            <a:endParaRPr lang="zh-CN" altLang="en-US" dirty="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10000"/>
          </a:bodyPr>
          <a:lstStyle/>
          <a:p>
            <a:r>
              <a:rPr lang="en-US" altLang="zh-CN" dirty="0" smtClean="0">
                <a:latin typeface="Times New Roman" pitchFamily="18" charset="0"/>
                <a:cs typeface="Times New Roman" pitchFamily="18" charset="0"/>
              </a:rPr>
              <a:t>This to my husband, that he tarry not, But turn the city's longing into joy! Yea, let him come, and coming may he find A wife no other than he left her, true And faithful as a watch-dog to his home, His foemen's foe, in all her duties </a:t>
            </a:r>
            <a:r>
              <a:rPr lang="en-US" altLang="zh-CN" dirty="0" err="1" smtClean="0">
                <a:latin typeface="Times New Roman" pitchFamily="18" charset="0"/>
                <a:cs typeface="Times New Roman" pitchFamily="18" charset="0"/>
              </a:rPr>
              <a:t>leal</a:t>
            </a:r>
            <a:r>
              <a:rPr lang="en-US" altLang="zh-CN" dirty="0" smtClean="0">
                <a:latin typeface="Times New Roman" pitchFamily="18" charset="0"/>
                <a:cs typeface="Times New Roman" pitchFamily="18" charset="0"/>
              </a:rPr>
              <a:t>, Trusty to keep for ten long years unmarred The store whereon he set his master-seal.</a:t>
            </a:r>
            <a:endParaRPr lang="zh-CN" altLang="en-US" dirty="0"/>
          </a:p>
        </p:txBody>
      </p:sp>
      <p:sp>
        <p:nvSpPr>
          <p:cNvPr id="4" name="内容占位符 3"/>
          <p:cNvSpPr>
            <a:spLocks noGrp="1"/>
          </p:cNvSpPr>
          <p:nvPr>
            <p:ph sz="half" idx="2"/>
          </p:nvPr>
        </p:nvSpPr>
        <p:spPr/>
        <p:txBody>
          <a:bodyPr>
            <a:normAutofit fontScale="85000" lnSpcReduction="10000"/>
          </a:bodyPr>
          <a:lstStyle/>
          <a:p>
            <a:r>
              <a:rPr lang="zh-CN" altLang="en-US" dirty="0" smtClean="0"/>
              <a:t>把这话带给我丈夫。请他，城邦爱戴的君王，快快回来！愿他回来，在家里发现他的妻子很忠实，和分别时候的人儿一样，他家看门的狗，对他怀好意，对那些仇视他的人却怀敌意，在其它各方面，也是一样，在这长久的时间内，她连封印都没有破坏一个。</a:t>
            </a:r>
            <a:endParaRPr lang="zh-CN" altLang="en-US"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Times New Roman" pitchFamily="18" charset="0"/>
                <a:cs typeface="Times New Roman" pitchFamily="18" charset="0"/>
              </a:rPr>
              <a:t>The Red Carpet</a:t>
            </a:r>
            <a:endParaRPr lang="zh-CN" altLang="en-US" dirty="0">
              <a:latin typeface="Times New Roman" pitchFamily="18" charset="0"/>
              <a:cs typeface="Times New Roman" pitchFamily="18" charset="0"/>
            </a:endParaRPr>
          </a:p>
        </p:txBody>
      </p:sp>
      <p:sp>
        <p:nvSpPr>
          <p:cNvPr id="3" name="内容占位符 2"/>
          <p:cNvSpPr>
            <a:spLocks noGrp="1"/>
          </p:cNvSpPr>
          <p:nvPr>
            <p:ph idx="1"/>
          </p:nvPr>
        </p:nvSpPr>
        <p:spPr/>
        <p:txBody>
          <a:bodyPr>
            <a:normAutofit fontScale="92500" lnSpcReduction="20000"/>
          </a:bodyPr>
          <a:lstStyle/>
          <a:p>
            <a:r>
              <a:rPr lang="en-US" dirty="0" smtClean="0">
                <a:latin typeface="Times New Roman" pitchFamily="18" charset="0"/>
                <a:cs typeface="Times New Roman" pitchFamily="18" charset="0"/>
              </a:rPr>
              <a:t>A red carpet that </a:t>
            </a:r>
            <a:r>
              <a:rPr lang="en-US" dirty="0" err="1" smtClean="0">
                <a:latin typeface="Times New Roman" pitchFamily="18" charset="0"/>
                <a:cs typeface="Times New Roman" pitchFamily="18" charset="0"/>
              </a:rPr>
              <a:t>Clyaemnestra</a:t>
            </a:r>
            <a:r>
              <a:rPr lang="en-US" dirty="0" smtClean="0">
                <a:latin typeface="Times New Roman" pitchFamily="18" charset="0"/>
                <a:cs typeface="Times New Roman" pitchFamily="18" charset="0"/>
              </a:rPr>
              <a:t> insists that Agamemnon walk upon when he victoriously returns from Troy. At first the man is resistant because he doesn't want to be arrogant by claiming that he alone is responsible for the Greek victory, rather than it being because of the gods. However, </a:t>
            </a:r>
            <a:r>
              <a:rPr lang="en-US" dirty="0" err="1" smtClean="0">
                <a:latin typeface="Times New Roman" pitchFamily="18" charset="0"/>
                <a:cs typeface="Times New Roman" pitchFamily="18" charset="0"/>
              </a:rPr>
              <a:t>Clytaemnestra</a:t>
            </a:r>
            <a:r>
              <a:rPr lang="en-US" dirty="0" smtClean="0">
                <a:latin typeface="Times New Roman" pitchFamily="18" charset="0"/>
                <a:cs typeface="Times New Roman" pitchFamily="18" charset="0"/>
              </a:rPr>
              <a:t> is very persistent and Agamemnon agrees at last to take off his shoes and walk barefoot upon the carpet proudly, as if he himself were a god. This act seals his fate, having lost any godly protection and making him an easy victim to his wife's jealousy.</a:t>
            </a:r>
            <a:endParaRPr lang="zh-CN" altLang="en-US" dirty="0">
              <a:latin typeface="Times New Roman" pitchFamily="18" charset="0"/>
              <a:cs typeface="Times New Roman" pitchFamily="18" charset="0"/>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latin typeface="Times New Roman" pitchFamily="18" charset="0"/>
                <a:cs typeface="Times New Roman" pitchFamily="18" charset="0"/>
              </a:rPr>
              <a:t>The couple</a:t>
            </a:r>
            <a:endParaRPr lang="zh-CN" altLang="en-US" dirty="0">
              <a:latin typeface="Times New Roman" pitchFamily="18" charset="0"/>
              <a:cs typeface="Times New Roman" pitchFamily="18" charset="0"/>
            </a:endParaRPr>
          </a:p>
        </p:txBody>
      </p:sp>
      <p:sp>
        <p:nvSpPr>
          <p:cNvPr id="5" name="内容占位符 4"/>
          <p:cNvSpPr>
            <a:spLocks noGrp="1"/>
          </p:cNvSpPr>
          <p:nvPr>
            <p:ph sz="half" idx="1"/>
          </p:nvPr>
        </p:nvSpPr>
        <p:spPr/>
        <p:txBody>
          <a:bodyPr>
            <a:normAutofit fontScale="77500" lnSpcReduction="20000"/>
          </a:bodyPr>
          <a:lstStyle/>
          <a:p>
            <a:r>
              <a:rPr lang="en-US" altLang="zh-CN" dirty="0" smtClean="0">
                <a:latin typeface="Times New Roman" pitchFamily="18" charset="0"/>
                <a:cs typeface="Times New Roman" pitchFamily="18" charset="0"/>
              </a:rPr>
              <a:t>Sweet lord, step forth, Step from thy car, I pray-nay, not on earth Plant the proud foot, O king, that trod down Troy! Women! why tarry ye, whose task it is To spread your monarch's path with tapestry? Swift, swift, with purple strew his passage fair, That justice lead him to a home, at last, He scarcely looked to see. The attendant women spread the tapestry. For what remains, Zeal </a:t>
            </a:r>
            <a:r>
              <a:rPr lang="en-US" altLang="zh-CN" dirty="0" err="1" smtClean="0">
                <a:latin typeface="Times New Roman" pitchFamily="18" charset="0"/>
                <a:cs typeface="Times New Roman" pitchFamily="18" charset="0"/>
              </a:rPr>
              <a:t>unsubdued</a:t>
            </a:r>
            <a:r>
              <a:rPr lang="en-US" altLang="zh-CN" dirty="0" smtClean="0">
                <a:latin typeface="Times New Roman" pitchFamily="18" charset="0"/>
                <a:cs typeface="Times New Roman" pitchFamily="18" charset="0"/>
              </a:rPr>
              <a:t> by sleep shall nerve my hand to work as right and as the gods command.</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77500" lnSpcReduction="20000"/>
          </a:bodyPr>
          <a:lstStyle/>
          <a:p>
            <a:r>
              <a:rPr lang="zh-CN" altLang="en-US" b="1" dirty="0" smtClean="0"/>
              <a:t>克吕泰墨斯特拉：</a:t>
            </a:r>
            <a:r>
              <a:rPr lang="zh-CN" altLang="en-US" dirty="0" smtClean="0"/>
              <a:t>现在，亲爱的，快下车来！但是，主上啊，你这只曾经踏平伊利翁的脚不可踩在地上。婢女们，你们奉命来把花毡铺在路上，为什么拖延时间呢？快拿紫色毡子铺一条路，让正义之神引他进入他意想不到的家？至于其余的事，我的没有昏睡的心，在神的帮助下，会把它们正当的安排好，正像命运所注定的那样。</a:t>
            </a:r>
          </a:p>
          <a:p>
            <a:r>
              <a:rPr lang="en-US" dirty="0" smtClean="0"/>
              <a:t>[</a:t>
            </a:r>
            <a:r>
              <a:rPr lang="zh-CN" altLang="en-US" dirty="0" smtClean="0"/>
              <a:t>众侍女铺花毡。</a:t>
            </a:r>
            <a:r>
              <a:rPr lang="en-US" altLang="zh-CN" dirty="0" smtClean="0"/>
              <a:t>]</a:t>
            </a:r>
            <a:endParaRPr lang="zh-CN" altLang="en-US" dirty="0" smtClean="0"/>
          </a:p>
          <a:p>
            <a:endParaRPr lang="zh-CN" altLang="en-US" dirty="0"/>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70000" lnSpcReduction="20000"/>
          </a:bodyPr>
          <a:lstStyle/>
          <a:p>
            <a:r>
              <a:rPr lang="en-US" altLang="zh-CN" dirty="0" smtClean="0"/>
              <a:t>Daughter of Leda, watcher o'er my home, Thy greeting well befits mine absence long, For late and hardly has it reached its end. Know, that the praise which </a:t>
            </a:r>
            <a:r>
              <a:rPr lang="en-US" altLang="zh-CN" dirty="0" err="1" smtClean="0"/>
              <a:t>honour</a:t>
            </a:r>
            <a:r>
              <a:rPr lang="en-US" altLang="zh-CN" dirty="0" smtClean="0"/>
              <a:t> bids us crave, Must come from others' lips, not from our own: See too that not in fashion feminine Thou make a warrior's pathway delicate; Not unto me, as to some Eastern lord, Bowing thyself to earth, make homage loud. Strew not this purple that shall make each step An arrogance; such pomp beseems the gods, Not me. A mortal man to set his foot on these rich dyes? I hold such pride in fear,</a:t>
            </a:r>
            <a:endParaRPr lang="zh-CN" altLang="en-US" dirty="0"/>
          </a:p>
        </p:txBody>
      </p:sp>
      <p:sp>
        <p:nvSpPr>
          <p:cNvPr id="4" name="内容占位符 3"/>
          <p:cNvSpPr>
            <a:spLocks noGrp="1"/>
          </p:cNvSpPr>
          <p:nvPr>
            <p:ph sz="half" idx="2"/>
          </p:nvPr>
        </p:nvSpPr>
        <p:spPr/>
        <p:txBody>
          <a:bodyPr>
            <a:normAutofit fontScale="70000" lnSpcReduction="20000"/>
          </a:bodyPr>
          <a:lstStyle/>
          <a:p>
            <a:r>
              <a:rPr lang="zh-CN" altLang="en-US" b="1" dirty="0" smtClean="0"/>
              <a:t>阿伽门农 </a:t>
            </a:r>
            <a:r>
              <a:rPr lang="zh-CN" altLang="en-US" dirty="0" smtClean="0"/>
              <a:t>勒达的后裔，我家的保护人，你的话和我们别离的时间正相当；因为你把它拖得太长了。但是适当的称赞</a:t>
            </a:r>
            <a:r>
              <a:rPr lang="en-US" altLang="zh-CN" dirty="0" smtClean="0"/>
              <a:t>——</a:t>
            </a:r>
            <a:r>
              <a:rPr lang="zh-CN" altLang="en-US" dirty="0" smtClean="0"/>
              <a:t>那颂辞应当由别人嘴里念出来。此外，不要把我当一个女人来娇养，不要把我当一个东方的君王，趴在地下张着嘴向我欢呼，不要在路上铺上绒毡，引起嫉妒心。</a:t>
            </a:r>
            <a:endParaRPr lang="zh-CN" altLang="en-US"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And bid thee </a:t>
            </a:r>
            <a:r>
              <a:rPr lang="en-US" altLang="zh-CN" dirty="0" err="1" smtClean="0">
                <a:latin typeface="Times New Roman" pitchFamily="18" charset="0"/>
                <a:cs typeface="Times New Roman" pitchFamily="18" charset="0"/>
              </a:rPr>
              <a:t>honour</a:t>
            </a:r>
            <a:r>
              <a:rPr lang="en-US" altLang="zh-CN" dirty="0" smtClean="0">
                <a:latin typeface="Times New Roman" pitchFamily="18" charset="0"/>
                <a:cs typeface="Times New Roman" pitchFamily="18" charset="0"/>
              </a:rPr>
              <a:t> me as man, not god. Fear not-such footcloths and all gauds apart, Loud from the trump of Fame my name is blown; Best gift of heaven it is, in glory's hour, To think thereon with soberness: and thou-Bethink thee of the adage, Call none blest Till peaceful death have crowned a life of weal. </a:t>
            </a:r>
            <a:r>
              <a:rPr lang="en-US" altLang="zh-CN" dirty="0" err="1" smtClean="0">
                <a:latin typeface="Times New Roman" pitchFamily="18" charset="0"/>
                <a:cs typeface="Times New Roman" pitchFamily="18" charset="0"/>
              </a:rPr>
              <a:t>'Tis</a:t>
            </a:r>
            <a:r>
              <a:rPr lang="en-US" altLang="zh-CN" dirty="0" smtClean="0">
                <a:latin typeface="Times New Roman" pitchFamily="18" charset="0"/>
                <a:cs typeface="Times New Roman" pitchFamily="18" charset="0"/>
              </a:rPr>
              <a:t> said: I fain would fare </a:t>
            </a:r>
            <a:r>
              <a:rPr lang="en-US" altLang="zh-CN" dirty="0" err="1" smtClean="0">
                <a:latin typeface="Times New Roman" pitchFamily="18" charset="0"/>
                <a:cs typeface="Times New Roman" pitchFamily="18" charset="0"/>
              </a:rPr>
              <a:t>unvexed</a:t>
            </a:r>
            <a:r>
              <a:rPr lang="en-US" altLang="zh-CN" dirty="0" smtClean="0">
                <a:latin typeface="Times New Roman" pitchFamily="18" charset="0"/>
                <a:cs typeface="Times New Roman" pitchFamily="18" charset="0"/>
              </a:rPr>
              <a:t> by fear.</a:t>
            </a:r>
            <a:endParaRPr lang="zh-CN" altLang="en-US" dirty="0">
              <a:latin typeface="Times New Roman" pitchFamily="18" charset="0"/>
              <a:cs typeface="Times New Roman" pitchFamily="18" charset="0"/>
            </a:endParaRPr>
          </a:p>
        </p:txBody>
      </p:sp>
      <p:sp>
        <p:nvSpPr>
          <p:cNvPr id="6" name="内容占位符 5"/>
          <p:cNvSpPr>
            <a:spLocks noGrp="1"/>
          </p:cNvSpPr>
          <p:nvPr>
            <p:ph sz="half" idx="2"/>
          </p:nvPr>
        </p:nvSpPr>
        <p:spPr/>
        <p:txBody>
          <a:bodyPr>
            <a:normAutofit fontScale="85000" lnSpcReduction="20000"/>
          </a:bodyPr>
          <a:lstStyle/>
          <a:p>
            <a:r>
              <a:rPr lang="zh-CN" altLang="en-US" dirty="0" smtClean="0"/>
              <a:t>只有对天神我们才应当用这样的仪式表示敬意，一个凡人在美丽的花毡上行走，在我看来，未免可怕。鞋擦和花毡，两个名称音不同。谦虚是神赐的最大的礼物；要等到一个人在可爱的幸运中结束了他的生命之后，我们才可以说他是有福的。我已经说过，我要怎样行动才不至于有所畏惧。</a:t>
            </a:r>
          </a:p>
          <a:p>
            <a:endParaRPr lang="zh-CN" altLang="en-US"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0" y="428624"/>
            <a:ext cx="6286512" cy="6143647"/>
          </a:xfrm>
        </p:spPr>
        <p:txBody>
          <a:bodyPr>
            <a:noAutofit/>
          </a:bodyPr>
          <a:lstStyle/>
          <a:p>
            <a:r>
              <a:rPr lang="en-US" altLang="zh-CN" sz="2400" dirty="0" smtClean="0">
                <a:latin typeface="Times New Roman" pitchFamily="18" charset="0"/>
                <a:cs typeface="Times New Roman" pitchFamily="18" charset="0"/>
              </a:rPr>
              <a:t>CLYTEMNESTRA </a:t>
            </a:r>
          </a:p>
          <a:p>
            <a:r>
              <a:rPr lang="en-US" altLang="zh-CN" sz="2400" dirty="0" smtClean="0">
                <a:latin typeface="Times New Roman" pitchFamily="18" charset="0"/>
                <a:cs typeface="Times New Roman" pitchFamily="18" charset="0"/>
              </a:rPr>
              <a:t>Nay, but unsay it-thwart not thou my will!</a:t>
            </a:r>
          </a:p>
          <a:p>
            <a:r>
              <a:rPr lang="en-US" altLang="zh-CN" sz="2400" dirty="0" smtClean="0">
                <a:latin typeface="Times New Roman" pitchFamily="18" charset="0"/>
                <a:cs typeface="Times New Roman" pitchFamily="18" charset="0"/>
              </a:rPr>
              <a:t>AGAMEMNON</a:t>
            </a:r>
          </a:p>
          <a:p>
            <a:r>
              <a:rPr lang="en-US" altLang="zh-CN" sz="2400" dirty="0" smtClean="0">
                <a:latin typeface="Times New Roman" pitchFamily="18" charset="0"/>
                <a:cs typeface="Times New Roman" pitchFamily="18" charset="0"/>
              </a:rPr>
              <a:t>Know, I have said, and will not mar my word.</a:t>
            </a:r>
          </a:p>
          <a:p>
            <a:r>
              <a:rPr lang="en-US" altLang="zh-CN" sz="2400" dirty="0" smtClean="0">
                <a:latin typeface="Times New Roman" pitchFamily="18" charset="0"/>
                <a:cs typeface="Times New Roman" pitchFamily="18" charset="0"/>
              </a:rPr>
              <a:t>CLYTEMNESTRA</a:t>
            </a:r>
          </a:p>
          <a:p>
            <a:r>
              <a:rPr lang="en-US" altLang="zh-CN" sz="2400" dirty="0" smtClean="0">
                <a:latin typeface="Times New Roman" pitchFamily="18" charset="0"/>
                <a:cs typeface="Times New Roman" pitchFamily="18" charset="0"/>
              </a:rPr>
              <a:t>Was it fear made this meekness to the gods?</a:t>
            </a:r>
          </a:p>
          <a:p>
            <a:r>
              <a:rPr lang="en-US" altLang="zh-CN" sz="2400" dirty="0" smtClean="0">
                <a:latin typeface="Times New Roman" pitchFamily="18" charset="0"/>
                <a:cs typeface="Times New Roman" pitchFamily="18" charset="0"/>
              </a:rPr>
              <a:t>AGAMEMNON</a:t>
            </a:r>
          </a:p>
          <a:p>
            <a:r>
              <a:rPr lang="en-US" altLang="zh-CN" sz="2400" dirty="0" smtClean="0">
                <a:latin typeface="Times New Roman" pitchFamily="18" charset="0"/>
                <a:cs typeface="Times New Roman" pitchFamily="18" charset="0"/>
              </a:rPr>
              <a:t>If cause be cause, 'tis mine for this resolve.</a:t>
            </a:r>
          </a:p>
          <a:p>
            <a:r>
              <a:rPr lang="en-US" altLang="zh-CN" sz="2400" dirty="0" smtClean="0">
                <a:latin typeface="Times New Roman" pitchFamily="18" charset="0"/>
                <a:cs typeface="Times New Roman" pitchFamily="18" charset="0"/>
              </a:rPr>
              <a:t>CLYTEMNESTRA </a:t>
            </a:r>
          </a:p>
          <a:p>
            <a:r>
              <a:rPr lang="en-US" altLang="zh-CN" sz="2400" dirty="0" smtClean="0">
                <a:latin typeface="Times New Roman" pitchFamily="18" charset="0"/>
                <a:cs typeface="Times New Roman" pitchFamily="18" charset="0"/>
              </a:rPr>
              <a:t>What, </a:t>
            </a:r>
            <a:r>
              <a:rPr lang="en-US" altLang="zh-CN" sz="2400" dirty="0" err="1" smtClean="0">
                <a:latin typeface="Times New Roman" pitchFamily="18" charset="0"/>
                <a:cs typeface="Times New Roman" pitchFamily="18" charset="0"/>
              </a:rPr>
              <a:t>think'st</a:t>
            </a:r>
            <a:r>
              <a:rPr lang="en-US" altLang="zh-CN" sz="2400" dirty="0" smtClean="0">
                <a:latin typeface="Times New Roman" pitchFamily="18" charset="0"/>
                <a:cs typeface="Times New Roman" pitchFamily="18" charset="0"/>
              </a:rPr>
              <a:t> thou, in thy place had </a:t>
            </a:r>
            <a:r>
              <a:rPr lang="en-US" altLang="zh-CN" sz="2400" dirty="0" err="1" smtClean="0">
                <a:latin typeface="Times New Roman" pitchFamily="18" charset="0"/>
                <a:cs typeface="Times New Roman" pitchFamily="18" charset="0"/>
              </a:rPr>
              <a:t>Priam</a:t>
            </a:r>
            <a:r>
              <a:rPr lang="en-US" altLang="zh-CN" sz="2400" dirty="0" smtClean="0">
                <a:latin typeface="Times New Roman" pitchFamily="18" charset="0"/>
                <a:cs typeface="Times New Roman" pitchFamily="18" charset="0"/>
              </a:rPr>
              <a:t> done?</a:t>
            </a:r>
          </a:p>
          <a:p>
            <a:r>
              <a:rPr lang="en-US" altLang="zh-CN" sz="2400" dirty="0" smtClean="0">
                <a:latin typeface="Times New Roman" pitchFamily="18" charset="0"/>
                <a:cs typeface="Times New Roman" pitchFamily="18" charset="0"/>
              </a:rPr>
              <a:t>AGAMEMNON</a:t>
            </a:r>
          </a:p>
          <a:p>
            <a:r>
              <a:rPr lang="en-US" altLang="zh-CN" sz="2400" dirty="0" smtClean="0">
                <a:latin typeface="Times New Roman" pitchFamily="18" charset="0"/>
                <a:cs typeface="Times New Roman" pitchFamily="18" charset="0"/>
              </a:rPr>
              <a:t>He surely would have walked on broidered robes.</a:t>
            </a:r>
            <a:endParaRPr lang="zh-CN" altLang="en-US" sz="2400"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6286512" y="357188"/>
            <a:ext cx="2571768" cy="5768975"/>
          </a:xfrm>
        </p:spPr>
        <p:txBody>
          <a:bodyPr>
            <a:normAutofit fontScale="62500" lnSpcReduction="20000"/>
          </a:bodyPr>
          <a:lstStyle/>
          <a:p>
            <a:r>
              <a:rPr lang="zh-CN" altLang="en-US" b="1" dirty="0" smtClean="0"/>
              <a:t>克吕泰墨斯特拉 </a:t>
            </a:r>
            <a:r>
              <a:rPr lang="zh-CN" altLang="en-US" dirty="0" smtClean="0"/>
              <a:t>现在我问你一句话，把你的意见老老实实告诉我。</a:t>
            </a:r>
          </a:p>
          <a:p>
            <a:r>
              <a:rPr lang="zh-CN" altLang="en-US" b="1" dirty="0" smtClean="0"/>
              <a:t>阿伽门农 </a:t>
            </a:r>
            <a:r>
              <a:rPr lang="zh-CN" altLang="en-US" dirty="0" smtClean="0"/>
              <a:t>我的意见，你可以相信，不会有假。</a:t>
            </a:r>
          </a:p>
          <a:p>
            <a:r>
              <a:rPr lang="zh-CN" altLang="en-US" b="1" dirty="0" smtClean="0"/>
              <a:t>克吕泰墨斯特拉 </a:t>
            </a:r>
            <a:r>
              <a:rPr lang="zh-CN" altLang="en-US" dirty="0" smtClean="0"/>
              <a:t>你在可怕的紧急关头，会不会向神许愿，要作这件事？</a:t>
            </a:r>
          </a:p>
          <a:p>
            <a:r>
              <a:rPr lang="zh-CN" altLang="en-US" b="1" dirty="0" smtClean="0"/>
              <a:t>阿伽门农 </a:t>
            </a:r>
            <a:r>
              <a:rPr lang="zh-CN" altLang="en-US" dirty="0" smtClean="0"/>
              <a:t>只要有祭司规定这仪式。</a:t>
            </a:r>
          </a:p>
          <a:p>
            <a:r>
              <a:rPr lang="zh-CN" altLang="en-US" b="1" dirty="0" smtClean="0"/>
              <a:t>克吕泰墨斯特拉 </a:t>
            </a:r>
            <a:r>
              <a:rPr lang="zh-CN" altLang="en-US" dirty="0" smtClean="0"/>
              <a:t>普里阿摩斯如果这样打赢了，你猜他会怎么办？</a:t>
            </a:r>
          </a:p>
          <a:p>
            <a:r>
              <a:rPr lang="zh-CN" altLang="en-US" b="1" dirty="0" smtClean="0"/>
              <a:t>阿伽门农 </a:t>
            </a:r>
            <a:r>
              <a:rPr lang="zh-CN" altLang="en-US" dirty="0" smtClean="0"/>
              <a:t>我猜他一定在花毡上行走。</a:t>
            </a:r>
          </a:p>
          <a:p>
            <a:endParaRPr lang="zh-CN" altLang="en-US"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4294967295"/>
          </p:nvPr>
        </p:nvSpPr>
        <p:spPr>
          <a:xfrm>
            <a:off x="214282" y="357166"/>
            <a:ext cx="5043488" cy="6286500"/>
          </a:xfrm>
        </p:spPr>
        <p:txBody>
          <a:bodyPr>
            <a:normAutofit fontScale="70000" lnSpcReduction="20000"/>
          </a:bodyPr>
          <a:lstStyle/>
          <a:p>
            <a:r>
              <a:rPr lang="en-US" altLang="zh-CN" dirty="0" smtClean="0">
                <a:latin typeface="Times New Roman" pitchFamily="18" charset="0"/>
                <a:cs typeface="Times New Roman" pitchFamily="18" charset="0"/>
              </a:rPr>
              <a:t>CLYTEMNESTRA </a:t>
            </a:r>
          </a:p>
          <a:p>
            <a:r>
              <a:rPr lang="en-US" altLang="zh-CN" dirty="0" smtClean="0">
                <a:latin typeface="Times New Roman" pitchFamily="18" charset="0"/>
                <a:cs typeface="Times New Roman" pitchFamily="18" charset="0"/>
              </a:rPr>
              <a:t>Then fear not thou the voice of human blame.</a:t>
            </a:r>
          </a:p>
          <a:p>
            <a:r>
              <a:rPr lang="en-US" altLang="zh-CN" dirty="0" smtClean="0">
                <a:latin typeface="Times New Roman" pitchFamily="18" charset="0"/>
                <a:cs typeface="Times New Roman" pitchFamily="18" charset="0"/>
              </a:rPr>
              <a:t>AGAMEMNON</a:t>
            </a:r>
          </a:p>
          <a:p>
            <a:r>
              <a:rPr lang="en-US" altLang="zh-CN" dirty="0" smtClean="0">
                <a:latin typeface="Times New Roman" pitchFamily="18" charset="0"/>
                <a:cs typeface="Times New Roman" pitchFamily="18" charset="0"/>
              </a:rPr>
              <a:t>Yet mighty is the murmur </a:t>
            </a:r>
            <a:r>
              <a:rPr lang="en-US" altLang="zh-CN" dirty="0" err="1" smtClean="0">
                <a:latin typeface="Times New Roman" pitchFamily="18" charset="0"/>
                <a:cs typeface="Times New Roman" pitchFamily="18" charset="0"/>
              </a:rPr>
              <a:t>ofa</a:t>
            </a:r>
            <a:r>
              <a:rPr lang="en-US" altLang="zh-CN" dirty="0" smtClean="0">
                <a:latin typeface="Times New Roman" pitchFamily="18" charset="0"/>
                <a:cs typeface="Times New Roman" pitchFamily="18" charset="0"/>
              </a:rPr>
              <a:t> crowd.</a:t>
            </a:r>
          </a:p>
          <a:p>
            <a:r>
              <a:rPr lang="en-US" altLang="zh-CN" dirty="0" smtClean="0">
                <a:latin typeface="Times New Roman" pitchFamily="18" charset="0"/>
                <a:cs typeface="Times New Roman" pitchFamily="18" charset="0"/>
              </a:rPr>
              <a:t>CLYTEMNESTRA </a:t>
            </a:r>
          </a:p>
          <a:p>
            <a:r>
              <a:rPr lang="en-US" altLang="zh-CN" dirty="0" smtClean="0">
                <a:latin typeface="Times New Roman" pitchFamily="18" charset="0"/>
                <a:cs typeface="Times New Roman" pitchFamily="18" charset="0"/>
              </a:rPr>
              <a:t>Shrink not from envy, </a:t>
            </a:r>
            <a:r>
              <a:rPr lang="en-US" altLang="zh-CN" dirty="0" err="1" smtClean="0">
                <a:latin typeface="Times New Roman" pitchFamily="18" charset="0"/>
                <a:cs typeface="Times New Roman" pitchFamily="18" charset="0"/>
              </a:rPr>
              <a:t>appanage</a:t>
            </a:r>
            <a:r>
              <a:rPr lang="en-US" altLang="zh-CN" dirty="0" smtClean="0">
                <a:latin typeface="Times New Roman" pitchFamily="18" charset="0"/>
                <a:cs typeface="Times New Roman" pitchFamily="18" charset="0"/>
              </a:rPr>
              <a:t> of bliss.</a:t>
            </a:r>
          </a:p>
          <a:p>
            <a:r>
              <a:rPr lang="en-US" altLang="zh-CN" dirty="0" smtClean="0">
                <a:latin typeface="Times New Roman" pitchFamily="18" charset="0"/>
                <a:cs typeface="Times New Roman" pitchFamily="18" charset="0"/>
              </a:rPr>
              <a:t>AGAMEMNON</a:t>
            </a:r>
          </a:p>
          <a:p>
            <a:r>
              <a:rPr lang="en-US" altLang="zh-CN" dirty="0" smtClean="0">
                <a:latin typeface="Times New Roman" pitchFamily="18" charset="0"/>
                <a:cs typeface="Times New Roman" pitchFamily="18" charset="0"/>
              </a:rPr>
              <a:t>War is not woman's part, nor war  of words.</a:t>
            </a:r>
          </a:p>
          <a:p>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Yet happy victors well may yield therein.</a:t>
            </a:r>
          </a:p>
          <a:p>
            <a:r>
              <a:rPr lang="en-US" altLang="zh-CN" dirty="0" smtClean="0">
                <a:latin typeface="Times New Roman" pitchFamily="18" charset="0"/>
                <a:cs typeface="Times New Roman" pitchFamily="18" charset="0"/>
              </a:rPr>
              <a:t>AGAMEMNON</a:t>
            </a:r>
          </a:p>
          <a:p>
            <a:r>
              <a:rPr lang="en-US" altLang="zh-CN" dirty="0" smtClean="0">
                <a:latin typeface="Times New Roman" pitchFamily="18" charset="0"/>
                <a:cs typeface="Times New Roman" pitchFamily="18" charset="0"/>
              </a:rPr>
              <a:t>Dost crave for triumph in this petty strife?</a:t>
            </a:r>
            <a:endParaRPr lang="zh-CN" altLang="en-US" dirty="0">
              <a:latin typeface="Times New Roman" pitchFamily="18" charset="0"/>
              <a:cs typeface="Times New Roman" pitchFamily="18" charset="0"/>
            </a:endParaRPr>
          </a:p>
        </p:txBody>
      </p:sp>
      <p:sp>
        <p:nvSpPr>
          <p:cNvPr id="4" name="内容占位符 3"/>
          <p:cNvSpPr>
            <a:spLocks noGrp="1"/>
          </p:cNvSpPr>
          <p:nvPr>
            <p:ph sz="half" idx="4294967295"/>
          </p:nvPr>
        </p:nvSpPr>
        <p:spPr>
          <a:xfrm>
            <a:off x="5500695" y="357188"/>
            <a:ext cx="3357585" cy="5768975"/>
          </a:xfrm>
        </p:spPr>
        <p:txBody>
          <a:bodyPr>
            <a:normAutofit fontScale="77500" lnSpcReduction="20000"/>
          </a:bodyPr>
          <a:lstStyle/>
          <a:p>
            <a:r>
              <a:rPr lang="zh-CN" altLang="en-US" b="1" dirty="0" smtClean="0"/>
              <a:t>克吕泰墨斯特拉 </a:t>
            </a:r>
            <a:r>
              <a:rPr lang="zh-CN" altLang="en-US" dirty="0" smtClean="0"/>
              <a:t>那么你就不必害怕人们的谴责。</a:t>
            </a:r>
          </a:p>
          <a:p>
            <a:r>
              <a:rPr lang="zh-CN" altLang="en-US" b="1" dirty="0" smtClean="0"/>
              <a:t>阿伽门农 </a:t>
            </a:r>
            <a:r>
              <a:rPr lang="zh-CN" altLang="en-US" dirty="0" smtClean="0"/>
              <a:t>可是人民的声音是强有力的。</a:t>
            </a:r>
          </a:p>
          <a:p>
            <a:r>
              <a:rPr lang="zh-CN" altLang="en-US" b="1" dirty="0" smtClean="0"/>
              <a:t>克吕泰墨斯特拉 </a:t>
            </a:r>
            <a:r>
              <a:rPr lang="zh-CN" altLang="en-US" dirty="0" smtClean="0"/>
              <a:t>但是不被人嫉妒，就没人羡慕。</a:t>
            </a:r>
          </a:p>
          <a:p>
            <a:r>
              <a:rPr lang="zh-CN" altLang="en-US" b="1" dirty="0" smtClean="0"/>
              <a:t>阿伽门农 </a:t>
            </a:r>
            <a:r>
              <a:rPr lang="zh-CN" altLang="en-US" dirty="0" smtClean="0"/>
              <a:t>一个女人别想争斗！</a:t>
            </a:r>
          </a:p>
          <a:p>
            <a:r>
              <a:rPr lang="zh-CN" altLang="en-US" b="1" dirty="0" smtClean="0"/>
              <a:t>克吕泰墨斯特拉 </a:t>
            </a:r>
            <a:r>
              <a:rPr lang="zh-CN" altLang="en-US" dirty="0" smtClean="0"/>
              <a:t>但是一个幸运的胜利者也应当让一手。</a:t>
            </a:r>
          </a:p>
          <a:p>
            <a:r>
              <a:rPr lang="zh-CN" altLang="en-US" b="1" dirty="0" smtClean="0"/>
              <a:t>阿伽门农 </a:t>
            </a:r>
            <a:r>
              <a:rPr lang="zh-CN" altLang="en-US" dirty="0" smtClean="0"/>
              <a:t>什么？你是这样重视这场争吵的胜利吗？</a:t>
            </a:r>
          </a:p>
          <a:p>
            <a:endParaRPr lang="zh-CN" altLang="en-US" dirty="0"/>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77500" lnSpcReduction="20000"/>
          </a:bodyPr>
          <a:lstStyle/>
          <a:p>
            <a:r>
              <a:rPr lang="en-US" altLang="zh-CN" dirty="0" smtClean="0">
                <a:latin typeface="Times New Roman" pitchFamily="18" charset="0"/>
                <a:cs typeface="Times New Roman" pitchFamily="18" charset="0"/>
              </a:rPr>
              <a:t>CLYTEMNESTRA</a:t>
            </a:r>
          </a:p>
          <a:p>
            <a:r>
              <a:rPr lang="en-US" altLang="zh-CN" dirty="0" smtClean="0">
                <a:latin typeface="Times New Roman" pitchFamily="18" charset="0"/>
                <a:cs typeface="Times New Roman" pitchFamily="18" charset="0"/>
              </a:rPr>
              <a:t> Yield; of thy grace permit me to prevail!</a:t>
            </a:r>
          </a:p>
          <a:p>
            <a:r>
              <a:rPr lang="en-US" altLang="zh-CN" dirty="0" smtClean="0">
                <a:latin typeface="Times New Roman" pitchFamily="18" charset="0"/>
                <a:cs typeface="Times New Roman" pitchFamily="18" charset="0"/>
              </a:rPr>
              <a:t>AGAMEMNON</a:t>
            </a:r>
          </a:p>
          <a:p>
            <a:r>
              <a:rPr lang="en-US" altLang="zh-CN" dirty="0" smtClean="0">
                <a:latin typeface="Times New Roman" pitchFamily="18" charset="0"/>
                <a:cs typeface="Times New Roman" pitchFamily="18" charset="0"/>
              </a:rPr>
              <a:t>Then, if thou wilt, let some one stoop to loose swiftly these sandals, slaves beneath my foot; And stepping thus upon the sea‘s rich dye, I pray, let none among the gods look down with jealous eye on me-reluctant all, To trample thus and mar a thing of price, Wasting the wealth of garments silver-worth…</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77500" lnSpcReduction="20000"/>
          </a:bodyPr>
          <a:lstStyle/>
          <a:p>
            <a:r>
              <a:rPr lang="zh-CN" altLang="en-US" b="1" dirty="0" smtClean="0"/>
              <a:t>克吕泰墨斯特拉 </a:t>
            </a:r>
            <a:r>
              <a:rPr lang="zh-CN" altLang="en-US" dirty="0" smtClean="0"/>
              <a:t>让步吧！你自愿放弃，也就算你胜利。</a:t>
            </a:r>
          </a:p>
          <a:p>
            <a:r>
              <a:rPr lang="zh-CN" altLang="en-US" b="1" dirty="0" smtClean="0"/>
              <a:t>阿伽门农 </a:t>
            </a:r>
            <a:r>
              <a:rPr lang="zh-CN" altLang="en-US" dirty="0" smtClean="0"/>
              <a:t>也罢，如果你一定要这样，就叫人把我的靴子，在脚下伺候我的高底鞋，快快脱了，当我在神的紫色料子上面行走的时候，愿嫉妒的眼光不至于从高处射到我身上！我的强烈的敬畏之心阻止我踩坏我的家珍，糟蹋我的财产</a:t>
            </a:r>
            <a:r>
              <a:rPr lang="en-US" altLang="zh-CN" dirty="0" smtClean="0"/>
              <a:t>——</a:t>
            </a:r>
            <a:r>
              <a:rPr lang="zh-CN" altLang="en-US" dirty="0" smtClean="0"/>
              <a:t>银子换来的织品</a:t>
            </a:r>
            <a:r>
              <a:rPr lang="en-US" altLang="zh-CN" dirty="0" smtClean="0"/>
              <a:t>……</a:t>
            </a:r>
            <a:endParaRPr lang="zh-CN" altLang="en-US" dirty="0" smtClean="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half" idx="1"/>
          </p:nvPr>
        </p:nvSpPr>
        <p:spPr/>
        <p:txBody>
          <a:bodyPr>
            <a:normAutofit fontScale="85000" lnSpcReduction="20000"/>
          </a:bodyPr>
          <a:lstStyle/>
          <a:p>
            <a:r>
              <a:rPr lang="en-US" altLang="zh-CN" dirty="0" smtClean="0">
                <a:latin typeface="Times New Roman" pitchFamily="18" charset="0"/>
                <a:cs typeface="Times New Roman" pitchFamily="18" charset="0"/>
              </a:rPr>
              <a:t>Enough hereof: and, for the stranger maid, Lead her within, but gently: God on high looks graciously on him whom triumph's hour has made not pitiless. None willingly wear the slave's yoke-and she, the prize and flower of all we won, comes hither in my train, gift of the army to its chief and lord.-Now, since in this my will bows down to </a:t>
            </a:r>
            <a:r>
              <a:rPr lang="en-US" altLang="zh-CN" dirty="0" err="1" smtClean="0">
                <a:latin typeface="Times New Roman" pitchFamily="18" charset="0"/>
                <a:cs typeface="Times New Roman" pitchFamily="18" charset="0"/>
              </a:rPr>
              <a:t>thine</a:t>
            </a:r>
            <a:r>
              <a:rPr lang="en-US" altLang="zh-CN" dirty="0" smtClean="0">
                <a:latin typeface="Times New Roman" pitchFamily="18" charset="0"/>
                <a:cs typeface="Times New Roman" pitchFamily="18" charset="0"/>
              </a:rPr>
              <a:t>, I will pass in on purples to my home.</a:t>
            </a:r>
            <a:endParaRPr lang="zh-CN" altLang="en-US" dirty="0">
              <a:latin typeface="Times New Roman" pitchFamily="18" charset="0"/>
              <a:cs typeface="Times New Roman" pitchFamily="18" charset="0"/>
            </a:endParaRPr>
          </a:p>
        </p:txBody>
      </p:sp>
      <p:sp>
        <p:nvSpPr>
          <p:cNvPr id="4" name="内容占位符 3"/>
          <p:cNvSpPr>
            <a:spLocks noGrp="1"/>
          </p:cNvSpPr>
          <p:nvPr>
            <p:ph sz="half" idx="2"/>
          </p:nvPr>
        </p:nvSpPr>
        <p:spPr/>
        <p:txBody>
          <a:bodyPr>
            <a:normAutofit fontScale="85000" lnSpcReduction="20000"/>
          </a:bodyPr>
          <a:lstStyle/>
          <a:p>
            <a:r>
              <a:rPr lang="zh-CN" altLang="en-US" dirty="0" smtClean="0"/>
              <a:t>这件事说得很够了。至于这个客人，请你好心好意引她进屋；对一个厚道的主人，神总是自天上仁慈的关照。没有人情愿戴上奴隶的轭，她是从许多战利品中选出来的花朵，军队的犒赏，跟着我前来的。现在，既然非听你的话不可，我就踏着紫颜色进宫。</a:t>
            </a:r>
          </a:p>
          <a:p>
            <a:endParaRPr lang="zh-CN" altLang="en-US" dirty="0"/>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1606</TotalTime>
  <Words>12263</Words>
  <Application>Microsoft Office PowerPoint</Application>
  <PresentationFormat>全屏显示(4:3)</PresentationFormat>
  <Paragraphs>420</Paragraphs>
  <Slides>154</Slides>
  <Notes>0</Notes>
  <HiddenSlides>0</HiddenSlides>
  <MMClips>0</MMClips>
  <ScaleCrop>false</ScaleCrop>
  <HeadingPairs>
    <vt:vector size="4" baseType="variant">
      <vt:variant>
        <vt:lpstr>主题</vt:lpstr>
      </vt:variant>
      <vt:variant>
        <vt:i4>1</vt:i4>
      </vt:variant>
      <vt:variant>
        <vt:lpstr>幻灯片标题</vt:lpstr>
      </vt:variant>
      <vt:variant>
        <vt:i4>154</vt:i4>
      </vt:variant>
    </vt:vector>
  </HeadingPairs>
  <TitlesOfParts>
    <vt:vector size="155" baseType="lpstr">
      <vt:lpstr>Office 主题</vt:lpstr>
      <vt:lpstr>The Birth of Greek Tragedies and Aeschylus </vt:lpstr>
      <vt:lpstr>Athens</vt:lpstr>
      <vt:lpstr>幻灯片 3</vt:lpstr>
      <vt:lpstr>Classical Athens and its democracy</vt:lpstr>
      <vt:lpstr>Solon (638 B.C—559B.C.） his Reforms and the Rise of Democracy in Athens</vt:lpstr>
      <vt:lpstr>幻灯片 6</vt:lpstr>
      <vt:lpstr>幻灯片 7</vt:lpstr>
      <vt:lpstr>Solon and the Legend of Theseus</vt:lpstr>
      <vt:lpstr>The Tyranny of Peisistratos （Πεισίστρατος，Peisistratos or Peisistratus，about 600～527 B.C.）</vt:lpstr>
      <vt:lpstr>Rise to Power</vt:lpstr>
      <vt:lpstr>幻灯片 11</vt:lpstr>
      <vt:lpstr>幻灯片 12</vt:lpstr>
      <vt:lpstr>Peisistratos   returned to Athens （安排自己与装扮成雅典娜女神的菲埃（Phye）一同进城，以此向众人暗示女神与他的特殊关系）</vt:lpstr>
      <vt:lpstr>Tyrant of Athens</vt:lpstr>
      <vt:lpstr>幻灯片 15</vt:lpstr>
      <vt:lpstr>幻灯片 16</vt:lpstr>
      <vt:lpstr>希庇阿斯（Hippias）,希帕库斯（Hipparchos）, 哈尔莫迪乌斯（Harmodius）与阿里斯托吉吞 （Aristogeiton）（其族来自腓尼基）</vt:lpstr>
      <vt:lpstr>西帕尔库斯当众羞辱哈尔摩迪乌斯的姐姐Hipparchos insults Harmodius' sister in public</vt:lpstr>
      <vt:lpstr>幻灯片 19</vt:lpstr>
      <vt:lpstr>Cleisthenes rose to power</vt:lpstr>
      <vt:lpstr>Cleisthenes Reform</vt:lpstr>
      <vt:lpstr>The background of the reform</vt:lpstr>
      <vt:lpstr>克里斯蒂尼改革：德莫（deme）</vt:lpstr>
      <vt:lpstr>公民大会</vt:lpstr>
      <vt:lpstr>The Reform of Cleisthenes</vt:lpstr>
      <vt:lpstr>幻灯片 26</vt:lpstr>
      <vt:lpstr>幻灯片 27</vt:lpstr>
      <vt:lpstr>幻灯片 28</vt:lpstr>
      <vt:lpstr> </vt:lpstr>
      <vt:lpstr>幻灯片 30</vt:lpstr>
      <vt:lpstr>The Persian Threat (494-478) </vt:lpstr>
      <vt:lpstr>幻灯片 32</vt:lpstr>
      <vt:lpstr>幻灯片 33</vt:lpstr>
      <vt:lpstr>幻灯片 34</vt:lpstr>
      <vt:lpstr>幻灯片 35</vt:lpstr>
      <vt:lpstr>The Battle of Marathon </vt:lpstr>
      <vt:lpstr>The Second War</vt:lpstr>
      <vt:lpstr>幻灯片 38</vt:lpstr>
      <vt:lpstr>幻灯片 39</vt:lpstr>
      <vt:lpstr>Thermopylae（温泉关战役）</vt:lpstr>
      <vt:lpstr>幻灯片 41</vt:lpstr>
      <vt:lpstr>幻灯片 42</vt:lpstr>
      <vt:lpstr>Salamis（萨拉米斯湾战役）</vt:lpstr>
      <vt:lpstr>幻灯片 44</vt:lpstr>
      <vt:lpstr>1 </vt:lpstr>
      <vt:lpstr>2</vt:lpstr>
      <vt:lpstr>3 </vt:lpstr>
      <vt:lpstr>4 </vt:lpstr>
      <vt:lpstr>The reforms of Ephialtes （Ephialtes about 500 B.C. ―461B.C.）</vt:lpstr>
      <vt:lpstr>幻灯片 50</vt:lpstr>
      <vt:lpstr>The rejection of Cimon </vt:lpstr>
      <vt:lpstr>The Ally of Athens：From Sparta to Argos</vt:lpstr>
      <vt:lpstr>The roots of Greek Tragedies: festivals for the gods, chiefly Dionysus, the god of wine</vt:lpstr>
      <vt:lpstr>幻灯片 54</vt:lpstr>
      <vt:lpstr>幻灯片 55</vt:lpstr>
      <vt:lpstr>幻灯片 56</vt:lpstr>
      <vt:lpstr>Tragedy in Competition</vt:lpstr>
      <vt:lpstr>The Three Tragedians</vt:lpstr>
      <vt:lpstr>幻灯片 59</vt:lpstr>
      <vt:lpstr>幻灯片 60</vt:lpstr>
      <vt:lpstr>幻灯片 61</vt:lpstr>
      <vt:lpstr>The Oresteia </vt:lpstr>
      <vt:lpstr>The Curse of Atreus’ Family  ἀ-, "no" and τρέω, "tremble", "fearless", </vt:lpstr>
      <vt:lpstr>幻灯片 64</vt:lpstr>
      <vt:lpstr>幻灯片 65</vt:lpstr>
      <vt:lpstr>Tantalus and Pelops </vt:lpstr>
      <vt:lpstr>The rebirth of Pelops</vt:lpstr>
      <vt:lpstr>幻灯片 68</vt:lpstr>
      <vt:lpstr>幻灯片 69</vt:lpstr>
      <vt:lpstr>Agamemnon And Menelaus</vt:lpstr>
      <vt:lpstr> Clytaemnestra</vt:lpstr>
      <vt:lpstr>The Agamemnon</vt:lpstr>
      <vt:lpstr>The Watchman</vt:lpstr>
      <vt:lpstr>The Watchman</vt:lpstr>
      <vt:lpstr>幻灯片 75</vt:lpstr>
      <vt:lpstr>伊菲革涅亚的献祭 The Sacrifice of Iphigenia </vt:lpstr>
      <vt:lpstr>幻灯片 77</vt:lpstr>
      <vt:lpstr>Aegisthus</vt:lpstr>
      <vt:lpstr>The Text</vt:lpstr>
      <vt:lpstr>幻灯片 80</vt:lpstr>
      <vt:lpstr>幻灯片 81</vt:lpstr>
      <vt:lpstr>幻灯片 82</vt:lpstr>
      <vt:lpstr>幻灯片 83</vt:lpstr>
      <vt:lpstr>幻灯片 84</vt:lpstr>
      <vt:lpstr>幻灯片 85</vt:lpstr>
      <vt:lpstr>The Victory</vt:lpstr>
      <vt:lpstr>幻灯片 87</vt:lpstr>
      <vt:lpstr>幻灯片 88</vt:lpstr>
      <vt:lpstr>幻灯片 89</vt:lpstr>
      <vt:lpstr>幻灯片 90</vt:lpstr>
      <vt:lpstr>幻灯片 91</vt:lpstr>
      <vt:lpstr>The Red Carpet</vt:lpstr>
      <vt:lpstr>The couple</vt:lpstr>
      <vt:lpstr>幻灯片 94</vt:lpstr>
      <vt:lpstr>幻灯片 95</vt:lpstr>
      <vt:lpstr>幻灯片 96</vt:lpstr>
      <vt:lpstr>幻灯片 97</vt:lpstr>
      <vt:lpstr>幻灯片 98</vt:lpstr>
      <vt:lpstr>幻灯片 99</vt:lpstr>
      <vt:lpstr>Cassandra</vt:lpstr>
      <vt:lpstr>幻灯片 101</vt:lpstr>
      <vt:lpstr>幻灯片 102</vt:lpstr>
      <vt:lpstr>The cruel maiden</vt:lpstr>
      <vt:lpstr>幻灯片 104</vt:lpstr>
      <vt:lpstr>Agamemnon the victim</vt:lpstr>
      <vt:lpstr>幻灯片 106</vt:lpstr>
      <vt:lpstr>The murder of Agamemnon</vt:lpstr>
      <vt:lpstr>幻灯片 108</vt:lpstr>
      <vt:lpstr>幻灯片 109</vt:lpstr>
      <vt:lpstr>幻灯片 110</vt:lpstr>
      <vt:lpstr>幻灯片 111</vt:lpstr>
      <vt:lpstr>幻灯片 112</vt:lpstr>
      <vt:lpstr>幻灯片 113</vt:lpstr>
      <vt:lpstr>幻灯片 114</vt:lpstr>
      <vt:lpstr>幻灯片 115</vt:lpstr>
      <vt:lpstr>幻灯片 116</vt:lpstr>
      <vt:lpstr>幻灯片 117</vt:lpstr>
      <vt:lpstr>The Libation Bearers</vt:lpstr>
      <vt:lpstr>The revenge of Orestes</vt:lpstr>
      <vt:lpstr>The Death of Clytemnestra </vt:lpstr>
      <vt:lpstr>Eumenides (Erinyes盖亚受孕于乌拉诺斯之血而生)</vt:lpstr>
      <vt:lpstr>The Eumenides</vt:lpstr>
      <vt:lpstr>幻灯片 123</vt:lpstr>
      <vt:lpstr>幻灯片 124</vt:lpstr>
      <vt:lpstr>幻灯片 125</vt:lpstr>
      <vt:lpstr>幻灯片 126</vt:lpstr>
      <vt:lpstr>幻灯片 127</vt:lpstr>
      <vt:lpstr>幻灯片 128</vt:lpstr>
      <vt:lpstr>幻灯片 129</vt:lpstr>
      <vt:lpstr>幻灯片 130</vt:lpstr>
      <vt:lpstr>幻灯片 131</vt:lpstr>
      <vt:lpstr>幻灯片 132</vt:lpstr>
      <vt:lpstr>幻灯片 133</vt:lpstr>
      <vt:lpstr>Eumenides and Apollo</vt:lpstr>
      <vt:lpstr>幻灯片 135</vt:lpstr>
      <vt:lpstr>幻灯片 136</vt:lpstr>
      <vt:lpstr>雅典娜的理由</vt:lpstr>
      <vt:lpstr>幻灯片 138</vt:lpstr>
      <vt:lpstr>Eumenides and Athena</vt:lpstr>
      <vt:lpstr>幻灯片 140</vt:lpstr>
      <vt:lpstr>幻灯片 141</vt:lpstr>
      <vt:lpstr>幻灯片 142</vt:lpstr>
      <vt:lpstr>幻灯片 143</vt:lpstr>
      <vt:lpstr>幻灯片 144</vt:lpstr>
      <vt:lpstr>幻灯片 145</vt:lpstr>
      <vt:lpstr>幻灯片 146</vt:lpstr>
      <vt:lpstr>幻灯片 147</vt:lpstr>
      <vt:lpstr>幻灯片 148</vt:lpstr>
      <vt:lpstr>复仇女神与阿波罗的抗辩</vt:lpstr>
      <vt:lpstr>幻灯片 150</vt:lpstr>
      <vt:lpstr>幻灯片 151</vt:lpstr>
      <vt:lpstr>“我要使这审判成为永远的制度”</vt:lpstr>
      <vt:lpstr>雅典娜劝说复仇女神</vt:lpstr>
      <vt:lpstr>幻灯片 154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雅典民主政治、希波战争与悲剧的诞生</dc:title>
  <dc:creator>Windows 用户</dc:creator>
  <cp:lastModifiedBy>Windows 用户</cp:lastModifiedBy>
  <cp:revision>85</cp:revision>
  <dcterms:created xsi:type="dcterms:W3CDTF">2019-03-02T08:41:25Z</dcterms:created>
  <dcterms:modified xsi:type="dcterms:W3CDTF">2022-10-18T08:22:27Z</dcterms:modified>
</cp:coreProperties>
</file>

<file path=docProps/thumbnail.jpeg>
</file>